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97" r:id="rId3"/>
    <p:sldId id="287" r:id="rId4"/>
    <p:sldId id="261" r:id="rId5"/>
    <p:sldId id="265" r:id="rId6"/>
    <p:sldId id="266" r:id="rId7"/>
    <p:sldId id="264" r:id="rId8"/>
    <p:sldId id="295" r:id="rId9"/>
    <p:sldId id="296" r:id="rId10"/>
    <p:sldId id="258" r:id="rId11"/>
    <p:sldId id="293" r:id="rId12"/>
    <p:sldId id="273" r:id="rId13"/>
    <p:sldId id="286" r:id="rId14"/>
    <p:sldId id="284" r:id="rId15"/>
    <p:sldId id="288" r:id="rId16"/>
    <p:sldId id="289" r:id="rId17"/>
    <p:sldId id="294" r:id="rId18"/>
    <p:sldId id="274" r:id="rId19"/>
    <p:sldId id="298" r:id="rId20"/>
    <p:sldId id="299" r:id="rId21"/>
    <p:sldId id="300" r:id="rId22"/>
    <p:sldId id="301" r:id="rId23"/>
    <p:sldId id="30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GnGAk9HhZbrr+bYrI/C3g==" hashData="nVeJkhtcJ0SFeOw54dA37qlpkL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B3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73083" autoAdjust="0"/>
  </p:normalViewPr>
  <p:slideViewPr>
    <p:cSldViewPr>
      <p:cViewPr>
        <p:scale>
          <a:sx n="58" d="100"/>
          <a:sy n="58" d="100"/>
        </p:scale>
        <p:origin x="-3060" y="-834"/>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6D3EA-3968-46C3-B127-366424DFA5F5}" type="datetimeFigureOut">
              <a:rPr lang="en-GB" smtClean="0"/>
              <a:pPr/>
              <a:t>21/01/2015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5D8D3-9504-4F88-94AD-0C2F9A46B35F}" type="slidenum">
              <a:rPr lang="en-GB" smtClean="0"/>
              <a:pPr/>
              <a:t>‹nr.›</a:t>
            </a:fld>
            <a:endParaRPr lang="en-GB"/>
          </a:p>
        </p:txBody>
      </p:sp>
    </p:spTree>
    <p:extLst>
      <p:ext uri="{BB962C8B-B14F-4D97-AF65-F5344CB8AC3E}">
        <p14:creationId xmlns:p14="http://schemas.microsoft.com/office/powerpoint/2010/main" val="15434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Notes:</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Tree in very public area, has previously</a:t>
            </a:r>
            <a:r>
              <a:rPr lang="en-GB" altLang="en-US" baseline="0" dirty="0" smtClean="0"/>
              <a:t> had concrete put in the trunk</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Management recommendations:</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Is there anything that can be done about the roots of this tree?</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Talking points: </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Is it a risk to people?</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Would interpretation be worthwhile?  Large numbers</a:t>
            </a:r>
            <a:r>
              <a:rPr lang="en-GB" altLang="en-US" baseline="0" dirty="0" smtClean="0"/>
              <a:t> of people walk past this tree.</a:t>
            </a:r>
            <a:r>
              <a:rPr lang="en-GB" altLang="en-US"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a:t>
            </a:fld>
            <a:endParaRPr lang="en-GB"/>
          </a:p>
        </p:txBody>
      </p:sp>
    </p:spTree>
    <p:extLst>
      <p:ext uri="{BB962C8B-B14F-4D97-AF65-F5344CB8AC3E}">
        <p14:creationId xmlns:p14="http://schemas.microsoft.com/office/powerpoint/2010/main" val="1763743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a:ln/>
        </p:spPr>
      </p:sp>
      <p:sp>
        <p:nvSpPr>
          <p:cNvPr id="203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Notes: Closely planted avenue with four rows. The trees are beginning to decline. </a:t>
            </a:r>
          </a:p>
          <a:p>
            <a:endParaRPr lang="sv-SE" altLang="en-US" dirty="0" smtClean="0"/>
          </a:p>
          <a:p>
            <a:r>
              <a:rPr lang="sv-SE" altLang="en-US" dirty="0" smtClean="0"/>
              <a:t>Management recommendations:</a:t>
            </a:r>
          </a:p>
          <a:p>
            <a:r>
              <a:rPr lang="sv-SE" altLang="en-US" dirty="0" smtClean="0"/>
              <a:t>No real straight forward answers here. The options involve working on the trees all together, or in stages. </a:t>
            </a:r>
          </a:p>
          <a:p>
            <a:endParaRPr lang="sv-SE" altLang="en-US" dirty="0" smtClean="0"/>
          </a:p>
          <a:p>
            <a:r>
              <a:rPr lang="sv-SE" altLang="en-US" dirty="0" smtClean="0"/>
              <a:t>Talking</a:t>
            </a:r>
            <a:r>
              <a:rPr lang="sv-SE" altLang="en-US" baseline="0" dirty="0" smtClean="0"/>
              <a:t> </a:t>
            </a:r>
            <a:r>
              <a:rPr lang="sv-SE" altLang="en-US" dirty="0" smtClean="0"/>
              <a:t>points: </a:t>
            </a:r>
          </a:p>
          <a:p>
            <a:r>
              <a:rPr lang="sv-SE" altLang="en-US" dirty="0" smtClean="0"/>
              <a:t>Should you do anything? How do you get the avenue to regenerate whilst still keeping old trees?</a:t>
            </a:r>
            <a:endParaRPr lang="en-GB" altLang="en-US" dirty="0" smtClean="0"/>
          </a:p>
        </p:txBody>
      </p:sp>
      <p:sp>
        <p:nvSpPr>
          <p:cNvPr id="203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23AFF048-4700-4A50-9ECD-81379E486FA7}" type="slidenum">
              <a:rPr lang="en-GB" altLang="en-US" smtClean="0"/>
              <a:pPr eaLnBrk="1" hangingPunct="1"/>
              <a:t>3</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Great that the tree was left when the road made up around it</a:t>
            </a:r>
          </a:p>
          <a:p>
            <a:r>
              <a:rPr lang="en-GB" altLang="en-US" dirty="0" smtClean="0"/>
              <a:t>Shows good response from a fairly recent cut</a:t>
            </a:r>
          </a:p>
          <a:p>
            <a:r>
              <a:rPr lang="en-GB" altLang="en-US" dirty="0" smtClean="0"/>
              <a:t>Thinning/?retrenching at the top</a:t>
            </a:r>
          </a:p>
          <a:p>
            <a:r>
              <a:rPr lang="en-GB" altLang="en-US" dirty="0" smtClean="0"/>
              <a:t>Anything that can be done for</a:t>
            </a:r>
            <a:r>
              <a:rPr lang="en-GB" altLang="en-US" baseline="0" dirty="0" smtClean="0"/>
              <a:t> the roots?</a:t>
            </a:r>
            <a:endParaRPr lang="en-GB" altLang="en-US" dirty="0" smtClean="0"/>
          </a:p>
          <a:p>
            <a:endParaRPr lang="en-GB" altLang="en-US" dirty="0" smtClean="0"/>
          </a:p>
          <a:p>
            <a:r>
              <a:rPr lang="en-GB" altLang="en-US" dirty="0" smtClean="0"/>
              <a:t>Management recommendations:</a:t>
            </a:r>
          </a:p>
          <a:p>
            <a:r>
              <a:rPr lang="en-GB" altLang="en-US" dirty="0" smtClean="0"/>
              <a:t>Try to give the tree better rooting conditions if possible (mulch on the ‘roundabout’ rather than compacted gravel)</a:t>
            </a:r>
          </a:p>
          <a:p>
            <a:r>
              <a:rPr lang="en-GB" altLang="en-US" dirty="0" smtClean="0"/>
              <a:t>Consider a reduction of the canopy to bring it lower, making the tree more stable and reducing the chances of branches falling?</a:t>
            </a:r>
          </a:p>
          <a:p>
            <a:endParaRPr lang="en-GB" altLang="en-US" dirty="0" smtClean="0"/>
          </a:p>
          <a:p>
            <a:r>
              <a:rPr lang="en-GB" altLang="en-US" dirty="0" smtClean="0"/>
              <a:t>Talking point:</a:t>
            </a:r>
          </a:p>
          <a:p>
            <a:r>
              <a:rPr lang="en-GB" altLang="en-US" dirty="0" smtClean="0"/>
              <a:t>Is it actually necessary to do anything for this tree?</a:t>
            </a:r>
          </a:p>
        </p:txBody>
      </p:sp>
      <p:sp>
        <p:nvSpPr>
          <p:cNvPr id="178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0FDB8BB-EEE8-4101-9E27-FB5A4D36EE2C}" type="slidenum">
              <a:rPr lang="en-GB" altLang="en-US" smtClean="0"/>
              <a:pPr eaLnBrk="1" hangingPunct="1">
                <a:spcBef>
                  <a:spcPct val="0"/>
                </a:spcBef>
              </a:pPr>
              <a:t>4</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a:ln/>
        </p:spPr>
      </p:sp>
      <p:sp>
        <p:nvSpPr>
          <p:cNvPr id="189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Ash tree with extensive hollowing at the base and a big crack</a:t>
            </a:r>
          </a:p>
          <a:p>
            <a:r>
              <a:rPr lang="en-GB" altLang="en-US" dirty="0" smtClean="0"/>
              <a:t>Lots of dead wood in the crown, some of which looks to have already fallen</a:t>
            </a:r>
          </a:p>
          <a:p>
            <a:r>
              <a:rPr lang="en-GB" altLang="en-US" dirty="0" smtClean="0"/>
              <a:t>The road is very quiet</a:t>
            </a:r>
          </a:p>
          <a:p>
            <a:r>
              <a:rPr lang="en-GB" altLang="en-US" dirty="0" smtClean="0"/>
              <a:t>Does anything</a:t>
            </a:r>
            <a:r>
              <a:rPr lang="en-GB" altLang="en-US" baseline="0" dirty="0" smtClean="0"/>
              <a:t> need doing?</a:t>
            </a:r>
            <a:endParaRPr lang="en-GB" altLang="en-US" dirty="0" smtClean="0"/>
          </a:p>
          <a:p>
            <a:endParaRPr lang="en-GB" altLang="en-US" dirty="0" smtClean="0"/>
          </a:p>
          <a:p>
            <a:r>
              <a:rPr lang="en-GB" altLang="en-US" dirty="0" smtClean="0"/>
              <a:t>Management recommendations:</a:t>
            </a:r>
          </a:p>
          <a:p>
            <a:r>
              <a:rPr lang="en-GB" altLang="en-US" dirty="0" smtClean="0"/>
              <a:t>Do nothing?</a:t>
            </a:r>
          </a:p>
          <a:p>
            <a:r>
              <a:rPr lang="en-GB" altLang="en-US" dirty="0" smtClean="0"/>
              <a:t>High value habitat in the crown which would probably be removed if work was done to take some of the weight out of the tree</a:t>
            </a:r>
          </a:p>
          <a:p>
            <a:r>
              <a:rPr lang="en-GB" altLang="en-US" dirty="0" smtClean="0"/>
              <a:t>Or perhaps cut back the larger branches to reduce the sail area?</a:t>
            </a:r>
          </a:p>
          <a:p>
            <a:r>
              <a:rPr lang="en-GB" altLang="en-US" dirty="0" smtClean="0"/>
              <a:t>The road is very quiet and visibility is good so it is unlikely to fall on a person or car</a:t>
            </a:r>
          </a:p>
          <a:p>
            <a:endParaRPr lang="en-GB" altLang="en-US" dirty="0" smtClean="0"/>
          </a:p>
          <a:p>
            <a:r>
              <a:rPr lang="en-GB" altLang="en-US" dirty="0" smtClean="0"/>
              <a:t>Talking points:</a:t>
            </a:r>
          </a:p>
          <a:p>
            <a:r>
              <a:rPr lang="en-GB" altLang="en-US" dirty="0" smtClean="0"/>
              <a:t>Should we be working on ash in view of </a:t>
            </a:r>
            <a:r>
              <a:rPr lang="en-GB" altLang="en-US" dirty="0" err="1" smtClean="0"/>
              <a:t>Chalara</a:t>
            </a:r>
            <a:r>
              <a:rPr lang="en-GB" altLang="en-US" dirty="0" smtClean="0"/>
              <a:t>?</a:t>
            </a:r>
          </a:p>
          <a:p>
            <a:r>
              <a:rPr lang="en-GB" altLang="en-US" dirty="0" smtClean="0"/>
              <a:t>Does this tree need to be made safer for traffic on the road?</a:t>
            </a:r>
          </a:p>
        </p:txBody>
      </p:sp>
      <p:sp>
        <p:nvSpPr>
          <p:cNvPr id="189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4971DC58-065B-475C-859C-04E07FEB8227}" type="slidenum">
              <a:rPr lang="en-GB" altLang="en-US" smtClean="0"/>
              <a:pPr eaLnBrk="1" hangingPunct="1"/>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Lapsed pollard tree in a high profile area, likely to be children playing under it, close to houses although none within reach</a:t>
            </a:r>
          </a:p>
          <a:p>
            <a:r>
              <a:rPr lang="en-GB" altLang="en-US" dirty="0" smtClean="0"/>
              <a:t>Heavy branches and lots of them</a:t>
            </a:r>
          </a:p>
          <a:p>
            <a:r>
              <a:rPr lang="en-GB" altLang="en-US" dirty="0" smtClean="0"/>
              <a:t>Tree looks pretty stable</a:t>
            </a:r>
          </a:p>
          <a:p>
            <a:r>
              <a:rPr lang="en-GB" altLang="en-US" dirty="0" smtClean="0"/>
              <a:t>Branching pattern and presence of some epicormic growth suggests it is likely to respond well to cutting</a:t>
            </a:r>
          </a:p>
          <a:p>
            <a:endParaRPr lang="en-GB" altLang="en-US" dirty="0" smtClean="0"/>
          </a:p>
          <a:p>
            <a:r>
              <a:rPr lang="en-GB" altLang="en-US" dirty="0" smtClean="0"/>
              <a:t>Management recommendations:</a:t>
            </a:r>
          </a:p>
          <a:p>
            <a:r>
              <a:rPr lang="en-GB" altLang="en-US" dirty="0" smtClean="0"/>
              <a:t>Reduction of the crown to take out some of the weight and reduce the sail area.  Could be done as the first part of a staged reduction.</a:t>
            </a:r>
          </a:p>
          <a:p>
            <a:endParaRPr lang="en-GB" altLang="en-US" dirty="0" smtClean="0"/>
          </a:p>
          <a:p>
            <a:r>
              <a:rPr lang="en-GB" altLang="en-US" dirty="0" smtClean="0"/>
              <a:t>Talking point:</a:t>
            </a:r>
          </a:p>
          <a:p>
            <a:r>
              <a:rPr lang="en-GB" altLang="en-US" dirty="0" smtClean="0"/>
              <a:t>Cut or not to cut?  Could leave it to do its own thing.</a:t>
            </a:r>
          </a:p>
        </p:txBody>
      </p:sp>
      <p:sp>
        <p:nvSpPr>
          <p:cNvPr id="190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31856C73-4177-444F-9786-6B5748396452}" type="slidenum">
              <a:rPr lang="en-GB" altLang="en-US" smtClean="0"/>
              <a:pPr eaLnBrk="1" hangingPunct="1"/>
              <a:t>6</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 </a:t>
            </a:r>
          </a:p>
          <a:p>
            <a:r>
              <a:rPr lang="en-GB" altLang="en-US" dirty="0" smtClean="0"/>
              <a:t>Tree in dense woodland, one large tree (field maple) growing up right next to it</a:t>
            </a:r>
          </a:p>
          <a:p>
            <a:endParaRPr lang="en-GB" altLang="en-US" dirty="0" smtClean="0"/>
          </a:p>
          <a:p>
            <a:r>
              <a:rPr lang="en-GB" altLang="en-US" dirty="0" smtClean="0"/>
              <a:t>Management recommendations:</a:t>
            </a:r>
          </a:p>
          <a:p>
            <a:r>
              <a:rPr lang="en-GB" altLang="en-US" dirty="0" smtClean="0"/>
              <a:t>Halo release in a couple of stages, first to remove the tree growing  up through the canopy and anything else ‘touching’ the canopy of the veteran and then a wider clearing around the tree</a:t>
            </a:r>
          </a:p>
          <a:p>
            <a:r>
              <a:rPr lang="en-GB" altLang="en-US" dirty="0" smtClean="0"/>
              <a:t>See how the tree responds to haloing and then look at the canopy to see if it needs any reduction work.</a:t>
            </a:r>
          </a:p>
          <a:p>
            <a:endParaRPr lang="en-GB" altLang="en-US" dirty="0" smtClean="0"/>
          </a:p>
          <a:p>
            <a:r>
              <a:rPr lang="en-GB" altLang="en-US" dirty="0" smtClean="0"/>
              <a:t>Talking points:</a:t>
            </a:r>
          </a:p>
          <a:p>
            <a:r>
              <a:rPr lang="en-GB" altLang="en-US" dirty="0" smtClean="0"/>
              <a:t>Ring bark the field maple to give a slower change in light (or would this be too slow?)</a:t>
            </a:r>
          </a:p>
          <a:p>
            <a:r>
              <a:rPr lang="en-GB" altLang="en-US" dirty="0" smtClean="0"/>
              <a:t>It is a very big field maple – should this also be treated as a veteran?</a:t>
            </a:r>
          </a:p>
        </p:txBody>
      </p:sp>
      <p:sp>
        <p:nvSpPr>
          <p:cNvPr id="1884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D1CDFF7-6279-4A03-98EA-045E974E6CE1}" type="slidenum">
              <a:rPr lang="en-GB" altLang="en-US" smtClean="0"/>
              <a:pPr eaLnBrk="1" hangingPunct="1"/>
              <a:t>7</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 Tree is on the edge of a grazed wood pasture</a:t>
            </a:r>
          </a:p>
          <a:p>
            <a:endParaRPr lang="en-GB" dirty="0" smtClean="0"/>
          </a:p>
          <a:p>
            <a:r>
              <a:rPr lang="en-GB" dirty="0" smtClean="0"/>
              <a:t>Management recommendations:</a:t>
            </a:r>
          </a:p>
          <a:p>
            <a:r>
              <a:rPr lang="en-GB" dirty="0" smtClean="0"/>
              <a:t>Halo in stages</a:t>
            </a:r>
          </a:p>
          <a:p>
            <a:r>
              <a:rPr lang="en-GB" dirty="0" smtClean="0"/>
              <a:t>Think about encouraging grazing</a:t>
            </a:r>
            <a:r>
              <a:rPr lang="en-GB" baseline="0" dirty="0" smtClean="0"/>
              <a:t> around the tree to prevent more growth in the future</a:t>
            </a:r>
            <a:endParaRPr lang="en-GB" dirty="0" smtClean="0"/>
          </a:p>
          <a:p>
            <a:endParaRPr lang="en-GB" dirty="0" smtClean="0"/>
          </a:p>
          <a:p>
            <a:r>
              <a:rPr lang="en-GB" dirty="0" smtClean="0"/>
              <a:t>Talking</a:t>
            </a:r>
            <a:r>
              <a:rPr lang="en-GB" baseline="0" dirty="0" smtClean="0"/>
              <a:t> points:</a:t>
            </a:r>
          </a:p>
          <a:p>
            <a:r>
              <a:rPr lang="en-GB" baseline="0" dirty="0" smtClean="0"/>
              <a:t>Is </a:t>
            </a:r>
            <a:r>
              <a:rPr lang="en-GB" baseline="0" dirty="0" err="1" smtClean="0"/>
              <a:t>veteranisation</a:t>
            </a:r>
            <a:r>
              <a:rPr lang="en-GB" baseline="0" dirty="0" smtClean="0"/>
              <a:t> of some younger trees worthwhile?</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 </a:t>
            </a:r>
          </a:p>
          <a:p>
            <a:r>
              <a:rPr lang="en-GB" dirty="0" smtClean="0"/>
              <a:t>Tree is in the same site as tree 7 but at an earlier stage</a:t>
            </a:r>
          </a:p>
          <a:p>
            <a:endParaRPr lang="en-GB" dirty="0" smtClean="0"/>
          </a:p>
          <a:p>
            <a:r>
              <a:rPr lang="en-GB" dirty="0" smtClean="0"/>
              <a:t>Management recommendations:</a:t>
            </a:r>
          </a:p>
          <a:p>
            <a:r>
              <a:rPr lang="en-GB" dirty="0" smtClean="0"/>
              <a:t>Remove</a:t>
            </a:r>
            <a:r>
              <a:rPr lang="en-GB" baseline="0" dirty="0" smtClean="0"/>
              <a:t> the hornbeam (at the moment probably in one operation but if left too long haloing will be necessary (i.e. going slower).</a:t>
            </a:r>
            <a:endParaRPr lang="en-GB" dirty="0" smtClean="0"/>
          </a:p>
          <a:p>
            <a:endParaRPr lang="en-GB" dirty="0" smtClean="0"/>
          </a:p>
          <a:p>
            <a:r>
              <a:rPr lang="en-GB" dirty="0" smtClean="0"/>
              <a:t>Talking</a:t>
            </a:r>
            <a:r>
              <a:rPr lang="en-GB" baseline="0" dirty="0" smtClean="0"/>
              <a:t> points:</a:t>
            </a:r>
          </a:p>
          <a:p>
            <a:r>
              <a:rPr lang="en-GB" baseline="0" dirty="0" smtClean="0"/>
              <a:t>How to encourage the grazing to take place under this tree to prevent more regeneration but not too much trampling</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This tree has actually slid down the bank!</a:t>
            </a:r>
          </a:p>
          <a:p>
            <a:endParaRPr lang="en-GB" altLang="en-US" dirty="0" smtClean="0"/>
          </a:p>
          <a:p>
            <a:r>
              <a:rPr lang="en-GB" altLang="en-US" dirty="0" smtClean="0"/>
              <a:t>Management recommendations:</a:t>
            </a:r>
          </a:p>
          <a:p>
            <a:r>
              <a:rPr lang="en-GB" altLang="en-US" dirty="0" smtClean="0"/>
              <a:t>Do nothing with this tree.  It is providing dead wood habitat and should not be removed.  Clearing to give it more light won’t make any difference.</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Some dead wood associated species will appreciate more sunlight on the dead wood but others will be happy with the dappled shade that this tree is in at the moment.</a:t>
            </a:r>
          </a:p>
          <a:p>
            <a:endParaRPr lang="en-GB" altLang="en-US" dirty="0" smtClean="0"/>
          </a:p>
          <a:p>
            <a:r>
              <a:rPr lang="en-GB" altLang="en-US" dirty="0" smtClean="0"/>
              <a:t>Talking points:</a:t>
            </a:r>
          </a:p>
          <a:p>
            <a:r>
              <a:rPr lang="en-GB" altLang="en-US" dirty="0" smtClean="0"/>
              <a:t>There are</a:t>
            </a:r>
            <a:r>
              <a:rPr lang="en-GB" altLang="en-US" baseline="0" dirty="0" smtClean="0"/>
              <a:t> plenty of young trees in the photo so no need to clear to encourage more regeneration.  </a:t>
            </a:r>
            <a:endParaRPr lang="en-GB" altLang="en-US" dirty="0" smtClean="0"/>
          </a:p>
          <a:p>
            <a:endParaRPr lang="en-GB" altLang="en-US" dirty="0"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007E94B-AE5E-4E35-9C7E-47766ED750A9}" type="slidenum">
              <a:rPr lang="en-GB" altLang="en-US" smtClean="0"/>
              <a:pPr eaLnBrk="1" hangingPunct="1">
                <a:spcBef>
                  <a:spcPct val="0"/>
                </a:spcBef>
              </a:pPr>
              <a:t>10</a:t>
            </a:fld>
            <a:endParaRPr lang="en-GB"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a:t>
            </a:r>
          </a:p>
          <a:p>
            <a:endParaRPr lang="en-GB" dirty="0" smtClean="0"/>
          </a:p>
          <a:p>
            <a:r>
              <a:rPr lang="en-GB" dirty="0" smtClean="0"/>
              <a:t>Management recommendations:</a:t>
            </a:r>
          </a:p>
          <a:p>
            <a:r>
              <a:rPr lang="en-GB" dirty="0" smtClean="0"/>
              <a:t>None needed.</a:t>
            </a:r>
          </a:p>
          <a:p>
            <a:endParaRPr lang="en-GB" dirty="0" smtClean="0"/>
          </a:p>
          <a:p>
            <a:r>
              <a:rPr lang="en-GB" dirty="0" smtClean="0"/>
              <a:t>Talking points:</a:t>
            </a:r>
          </a:p>
          <a:p>
            <a:r>
              <a:rPr lang="en-GB" dirty="0" smtClean="0"/>
              <a:t>Is</a:t>
            </a:r>
            <a:r>
              <a:rPr lang="en-GB" baseline="0" dirty="0" smtClean="0"/>
              <a:t> there a safety issue?  No, as there is no path near the tree and low levels of visitor pressure.</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  </a:t>
            </a:r>
          </a:p>
          <a:p>
            <a:r>
              <a:rPr lang="en-GB" altLang="en-US" dirty="0" smtClean="0"/>
              <a:t>Tree</a:t>
            </a:r>
            <a:r>
              <a:rPr lang="en-GB" altLang="en-US" baseline="0" dirty="0" smtClean="0"/>
              <a:t> is on the edge of a wood pasture, there are other pollards in the wood pasture</a:t>
            </a:r>
            <a:endParaRPr lang="en-GB" altLang="en-US" dirty="0" smtClean="0"/>
          </a:p>
          <a:p>
            <a:endParaRPr lang="en-GB" altLang="en-US" dirty="0" smtClean="0"/>
          </a:p>
          <a:p>
            <a:r>
              <a:rPr lang="en-GB" altLang="en-US" dirty="0" smtClean="0"/>
              <a:t>Management recommendations:</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Staged reduction</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smtClean="0"/>
              <a:t>Reduction would probably be successful with this tree as it shows good growth lower on the branches,</a:t>
            </a:r>
            <a:r>
              <a:rPr lang="en-GB" altLang="en-US" baseline="0" dirty="0" smtClean="0"/>
              <a:t> however much of the canopy is very high and there is quite a lot of bare trunk so need to do some reduction work and see how the tree responds.</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r>
              <a:rPr lang="en-GB" altLang="en-US" dirty="0" smtClean="0"/>
              <a:t>Talking points:</a:t>
            </a:r>
          </a:p>
          <a:p>
            <a:r>
              <a:rPr lang="en-GB" altLang="en-US" dirty="0" smtClean="0"/>
              <a:t>Does</a:t>
            </a:r>
            <a:r>
              <a:rPr lang="en-GB" altLang="en-US" baseline="0" dirty="0" smtClean="0"/>
              <a:t> the surrounding land need any different management?</a:t>
            </a:r>
            <a:endParaRPr lang="en-GB" altLang="en-US" dirty="0" smtClean="0"/>
          </a:p>
        </p:txBody>
      </p:sp>
      <p:sp>
        <p:nvSpPr>
          <p:cNvPr id="193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77D66A2E-79BC-4B5F-8803-8ABD63FF4F1A}" type="slidenum">
              <a:rPr lang="en-GB" altLang="en-US" smtClean="0"/>
              <a:pPr eaLnBrk="1" hangingPunct="1">
                <a:spcBef>
                  <a:spcPct val="0"/>
                </a:spcBef>
              </a:pPr>
              <a:t>12</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ln/>
        </p:spPr>
      </p:sp>
      <p:sp>
        <p:nvSpPr>
          <p:cNvPr id="202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Large old tree (lapsed pollard) with very heavy branches</a:t>
            </a:r>
          </a:p>
          <a:p>
            <a:r>
              <a:rPr lang="en-GB" altLang="en-US" dirty="0" smtClean="0"/>
              <a:t>Indication that branches are already starting to break and fall</a:t>
            </a:r>
          </a:p>
          <a:p>
            <a:endParaRPr lang="en-GB" altLang="en-US" dirty="0" smtClean="0"/>
          </a:p>
          <a:p>
            <a:r>
              <a:rPr lang="en-GB" altLang="en-US" dirty="0" smtClean="0"/>
              <a:t>Management recommendations:</a:t>
            </a:r>
          </a:p>
          <a:p>
            <a:r>
              <a:rPr lang="en-GB" altLang="en-US" dirty="0" smtClean="0"/>
              <a:t>Gradual reduction of weight and sail area, but may not be able to get very low and close to the original </a:t>
            </a:r>
            <a:r>
              <a:rPr lang="en-GB" altLang="en-US" dirty="0" err="1" smtClean="0"/>
              <a:t>bolling</a:t>
            </a:r>
            <a:r>
              <a:rPr lang="en-GB" altLang="en-US" dirty="0" smtClean="0"/>
              <a:t> unless the tree responds with some new growth lower down.</a:t>
            </a:r>
          </a:p>
          <a:p>
            <a:endParaRPr lang="en-GB" altLang="en-US" dirty="0" smtClean="0"/>
          </a:p>
          <a:p>
            <a:r>
              <a:rPr lang="en-GB" altLang="en-US" dirty="0" smtClean="0"/>
              <a:t>Talking point:</a:t>
            </a:r>
          </a:p>
          <a:p>
            <a:r>
              <a:rPr lang="en-GB" altLang="en-US" dirty="0" smtClean="0"/>
              <a:t>This is a fantastic shaped tree which will look rather different when reduced.  Perhaps it is better to leave it as it is and let it do its own thing!  Appears to be low public foot fall underneath it. </a:t>
            </a:r>
          </a:p>
        </p:txBody>
      </p:sp>
      <p:sp>
        <p:nvSpPr>
          <p:cNvPr id="202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8DDD320F-F1F9-42D8-BF2F-0B0168E03DBA}" type="slidenum">
              <a:rPr lang="en-GB" altLang="en-US" smtClean="0"/>
              <a:pPr eaLnBrk="1" hangingPunct="1"/>
              <a:t>13</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noTextEdit="1"/>
          </p:cNvSpPr>
          <p:nvPr>
            <p:ph type="sldImg"/>
          </p:nvPr>
        </p:nvSpPr>
        <p:spPr>
          <a:ln/>
        </p:spPr>
      </p:sp>
      <p:sp>
        <p:nvSpPr>
          <p:cNvPr id="200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Notes:</a:t>
            </a:r>
          </a:p>
          <a:p>
            <a:r>
              <a:rPr lang="en-GB" altLang="en-US" dirty="0" smtClean="0"/>
              <a:t>Tree with heavy branches (lapsed pollard), one of which has relatively recently fallen and there are signs that one may have fallen some years ago.</a:t>
            </a:r>
          </a:p>
          <a:p>
            <a:r>
              <a:rPr lang="en-GB" altLang="en-US" dirty="0" smtClean="0"/>
              <a:t>Tree shows signs that it might respond well to cutting</a:t>
            </a:r>
          </a:p>
          <a:p>
            <a:r>
              <a:rPr lang="en-GB" altLang="en-US" dirty="0" smtClean="0"/>
              <a:t>Stands on the banks of a monument – are there concerns about the archaeology?</a:t>
            </a:r>
          </a:p>
          <a:p>
            <a:endParaRPr lang="en-GB" altLang="en-US" dirty="0" smtClean="0"/>
          </a:p>
          <a:p>
            <a:r>
              <a:rPr lang="en-GB" altLang="en-US" dirty="0" smtClean="0"/>
              <a:t>Management recommendations:</a:t>
            </a:r>
          </a:p>
          <a:p>
            <a:r>
              <a:rPr lang="en-GB" altLang="en-US" dirty="0" smtClean="0"/>
              <a:t>Reduction of the weight and sail area in stages might stop it falling apart and also prevent damage the banks</a:t>
            </a:r>
          </a:p>
          <a:p>
            <a:r>
              <a:rPr lang="en-GB" altLang="en-US" dirty="0" smtClean="0"/>
              <a:t>If cutting large branches may need to do something to protect the banks from damage when they fall</a:t>
            </a:r>
          </a:p>
          <a:p>
            <a:endParaRPr lang="en-GB" altLang="en-US" dirty="0" smtClean="0"/>
          </a:p>
          <a:p>
            <a:r>
              <a:rPr lang="en-GB" altLang="en-US" dirty="0" smtClean="0"/>
              <a:t>Talking points:</a:t>
            </a:r>
          </a:p>
          <a:p>
            <a:r>
              <a:rPr lang="en-GB" altLang="en-US" dirty="0" smtClean="0"/>
              <a:t>Could do nothing and let it do it’s own thing?</a:t>
            </a:r>
          </a:p>
          <a:p>
            <a:endParaRPr lang="en-GB" altLang="en-US" dirty="0" smtClean="0"/>
          </a:p>
        </p:txBody>
      </p:sp>
      <p:sp>
        <p:nvSpPr>
          <p:cNvPr id="200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4AB9A96-6921-4676-BF0D-21BF3C261180}" type="slidenum">
              <a:rPr lang="en-GB" altLang="en-US" smtClean="0"/>
              <a:pPr eaLnBrk="1" hangingPunct="1"/>
              <a:t>14</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lide Image Placeholder 1"/>
          <p:cNvSpPr>
            <a:spLocks noGrp="1" noRot="1" noChangeAspect="1" noTextEdit="1"/>
          </p:cNvSpPr>
          <p:nvPr>
            <p:ph type="sldImg"/>
          </p:nvPr>
        </p:nvSpPr>
        <p:spPr>
          <a:ln/>
        </p:spPr>
      </p:sp>
      <p:sp>
        <p:nvSpPr>
          <p:cNvPr id="2048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Notes:</a:t>
            </a:r>
          </a:p>
          <a:p>
            <a:r>
              <a:rPr lang="sv-SE" altLang="en-US" dirty="0" smtClean="0"/>
              <a:t>Sweet chestnut in beech plantation, next to a road with a tourist train passing by regularly!</a:t>
            </a:r>
          </a:p>
          <a:p>
            <a:endParaRPr lang="sv-SE" altLang="en-US" dirty="0" smtClean="0"/>
          </a:p>
          <a:p>
            <a:r>
              <a:rPr lang="sv-SE" altLang="en-US" dirty="0" smtClean="0"/>
              <a:t>Management recommendations:</a:t>
            </a:r>
          </a:p>
          <a:p>
            <a:r>
              <a:rPr lang="sv-SE" altLang="en-US" dirty="0" smtClean="0"/>
              <a:t>Could the road be moved?!!</a:t>
            </a:r>
          </a:p>
          <a:p>
            <a:endParaRPr lang="sv-SE" altLang="en-US" dirty="0" smtClean="0"/>
          </a:p>
          <a:p>
            <a:r>
              <a:rPr lang="sv-SE" altLang="en-US" dirty="0" smtClean="0"/>
              <a:t>Discussion point:</a:t>
            </a:r>
          </a:p>
          <a:p>
            <a:r>
              <a:rPr lang="sv-SE" altLang="en-US" dirty="0" smtClean="0"/>
              <a:t>What came first the tree or</a:t>
            </a:r>
            <a:r>
              <a:rPr lang="sv-SE" altLang="en-US" baseline="0" dirty="0" smtClean="0"/>
              <a:t> the road</a:t>
            </a:r>
            <a:r>
              <a:rPr lang="sv-SE" altLang="en-US" dirty="0" smtClean="0"/>
              <a:t>? </a:t>
            </a:r>
          </a:p>
          <a:p>
            <a:r>
              <a:rPr lang="sv-SE" altLang="en-US" dirty="0" smtClean="0"/>
              <a:t>Shade tolerance of sweet chestnut compared with beech. </a:t>
            </a:r>
          </a:p>
          <a:p>
            <a:r>
              <a:rPr lang="sv-SE" altLang="en-US" dirty="0" smtClean="0"/>
              <a:t>What would be the implications of clearing the beech – are they all positive?</a:t>
            </a:r>
          </a:p>
        </p:txBody>
      </p:sp>
      <p:sp>
        <p:nvSpPr>
          <p:cNvPr id="2048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4453D34-4984-4DAA-B36A-F03CB241B1C6}" type="slidenum">
              <a:rPr lang="en-GB" altLang="en-US" smtClean="0"/>
              <a:pPr eaLnBrk="1" hangingPunct="1"/>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a:ln/>
        </p:spPr>
      </p:sp>
      <p:sp>
        <p:nvSpPr>
          <p:cNvPr id="205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Notes: In a formal</a:t>
            </a:r>
            <a:r>
              <a:rPr lang="sv-SE" altLang="en-US" baseline="0" dirty="0" smtClean="0"/>
              <a:t> garden</a:t>
            </a:r>
          </a:p>
          <a:p>
            <a:endParaRPr lang="sv-SE" altLang="en-US" baseline="0" dirty="0" smtClean="0"/>
          </a:p>
          <a:p>
            <a:r>
              <a:rPr lang="sv-SE" altLang="en-US" baseline="0" dirty="0" smtClean="0"/>
              <a:t>Management recommendations:</a:t>
            </a:r>
          </a:p>
          <a:p>
            <a:r>
              <a:rPr lang="sv-SE" altLang="en-US" dirty="0" smtClean="0"/>
              <a:t>Is this a tree that should be worked on, or left to its own devises?</a:t>
            </a:r>
          </a:p>
          <a:p>
            <a:endParaRPr lang="sv-SE" altLang="en-US" dirty="0" smtClean="0"/>
          </a:p>
          <a:p>
            <a:r>
              <a:rPr lang="sv-SE" altLang="en-US" dirty="0" smtClean="0"/>
              <a:t>Talking</a:t>
            </a:r>
            <a:r>
              <a:rPr lang="sv-SE" altLang="en-US" baseline="0" dirty="0" smtClean="0"/>
              <a:t> points:</a:t>
            </a:r>
          </a:p>
          <a:p>
            <a:r>
              <a:rPr lang="sv-SE" altLang="en-US" dirty="0" smtClean="0"/>
              <a:t>What natural processes are going on with this tree?</a:t>
            </a:r>
            <a:endParaRPr lang="en-GB" altLang="en-US" dirty="0" smtClean="0"/>
          </a:p>
        </p:txBody>
      </p:sp>
      <p:sp>
        <p:nvSpPr>
          <p:cNvPr id="205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07540A4-1183-40CF-A994-60294AB81A33}" type="slidenum">
              <a:rPr lang="en-GB" altLang="en-US" smtClean="0"/>
              <a:pPr eaLnBrk="1" hangingPunct="1"/>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Notes:</a:t>
            </a:r>
          </a:p>
          <a:p>
            <a:r>
              <a:rPr lang="en-GB" dirty="0" smtClean="0"/>
              <a:t>In a large wood pasture containing other similar</a:t>
            </a:r>
            <a:r>
              <a:rPr lang="en-GB" baseline="0" dirty="0" smtClean="0"/>
              <a:t> hornbeam trees.  This tree is close to where the shepherd rests.</a:t>
            </a:r>
          </a:p>
          <a:p>
            <a:endParaRPr lang="en-GB" baseline="0" dirty="0" smtClean="0"/>
          </a:p>
          <a:p>
            <a:r>
              <a:rPr lang="en-GB" baseline="0" dirty="0" smtClean="0"/>
              <a:t>Management recommendations:</a:t>
            </a:r>
          </a:p>
          <a:p>
            <a:r>
              <a:rPr lang="en-GB" baseline="0" dirty="0" smtClean="0"/>
              <a:t>Try to reduce the impact of the sheep around the base of the tree (using dead hedging, physical barrier, more active herding to keep the sheep away, provide other shade/shelter for the tree</a:t>
            </a:r>
          </a:p>
          <a:p>
            <a:endParaRPr lang="en-GB" baseline="0" dirty="0" smtClean="0"/>
          </a:p>
          <a:p>
            <a:r>
              <a:rPr lang="en-GB" baseline="0" dirty="0" smtClean="0"/>
              <a:t>Talking points:</a:t>
            </a:r>
          </a:p>
          <a:p>
            <a:r>
              <a:rPr lang="en-GB" baseline="0" dirty="0" smtClean="0"/>
              <a:t>Is there a conflict between the needs of the shepherd (grass and shade) and that of the tree?  How to resolve this?</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Note:</a:t>
            </a:r>
          </a:p>
          <a:p>
            <a:r>
              <a:rPr lang="en-GB" altLang="en-US" dirty="0" smtClean="0"/>
              <a:t>Tree with very heavy branches looking like it may lose some soon or fall apart</a:t>
            </a:r>
          </a:p>
          <a:p>
            <a:r>
              <a:rPr lang="en-GB" altLang="en-US" dirty="0" smtClean="0"/>
              <a:t>Track under the tree has (probably) caused die back of the foliage on the side of the tree nearest the track</a:t>
            </a:r>
          </a:p>
          <a:p>
            <a:endParaRPr lang="en-GB" altLang="en-US" dirty="0" smtClean="0"/>
          </a:p>
          <a:p>
            <a:r>
              <a:rPr lang="en-GB" altLang="en-US" dirty="0" smtClean="0"/>
              <a:t>Management recommendations:</a:t>
            </a:r>
          </a:p>
          <a:p>
            <a:r>
              <a:rPr lang="en-GB" altLang="en-US" dirty="0" smtClean="0"/>
              <a:t>Try to move the track further from the tree</a:t>
            </a:r>
          </a:p>
          <a:p>
            <a:r>
              <a:rPr lang="en-GB" altLang="en-US" dirty="0" smtClean="0"/>
              <a:t>Mulch on the old track</a:t>
            </a:r>
          </a:p>
          <a:p>
            <a:r>
              <a:rPr lang="en-GB" altLang="en-US" dirty="0" smtClean="0"/>
              <a:t>Perhaps reduce the weight of the branches and foliage on the tree, try to see better how it might respond to cutting (any existing breaks?) to gauge if this would be successful or not.  Any trees nearby to give any clues as to how it might respond?</a:t>
            </a:r>
          </a:p>
          <a:p>
            <a:endParaRPr lang="en-GB" altLang="en-US" dirty="0" smtClean="0"/>
          </a:p>
          <a:p>
            <a:r>
              <a:rPr lang="en-GB" altLang="en-US" dirty="0" smtClean="0"/>
              <a:t>Talking</a:t>
            </a:r>
            <a:r>
              <a:rPr lang="en-GB" altLang="en-US" baseline="0" dirty="0" smtClean="0"/>
              <a:t> points:</a:t>
            </a:r>
          </a:p>
          <a:p>
            <a:r>
              <a:rPr lang="en-GB" altLang="en-US" baseline="0" dirty="0" smtClean="0"/>
              <a:t>How to prevent tracks from ‘moving’ over time so that they cross tree roots?</a:t>
            </a:r>
          </a:p>
          <a:p>
            <a:r>
              <a:rPr lang="en-GB" altLang="en-US" baseline="0" dirty="0" smtClean="0"/>
              <a:t>If this track has been in the same place for many years is it </a:t>
            </a:r>
            <a:r>
              <a:rPr lang="en-GB" altLang="en-US" baseline="0" smtClean="0"/>
              <a:t>a problem?</a:t>
            </a:r>
            <a:endParaRPr lang="en-GB" altLang="en-US" dirty="0" smtClean="0"/>
          </a:p>
        </p:txBody>
      </p:sp>
      <p:sp>
        <p:nvSpPr>
          <p:cNvPr id="194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A50328D-ACD1-4900-9640-03098DA865DB}" type="slidenum">
              <a:rPr lang="en-GB" altLang="en-US" smtClean="0"/>
              <a:pPr eaLnBrk="1" hangingPunct="1">
                <a:spcBef>
                  <a:spcPct val="0"/>
                </a:spcBef>
              </a:pPr>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Issues to discuss</a:t>
            </a:r>
            <a:r>
              <a:rPr lang="sv-SE" baseline="0" dirty="0" smtClean="0"/>
              <a:t> – there is a small area left unploughed – but not really enough. To the left an offspring of the old tree has been allowed to grow up, but this is now affected the old oak. The road is an issue, but difficult to move and the roots have likely extended in the other direction. Ideally you would want to move the road, and extend the unploughed area.</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19</a:t>
            </a:fld>
            <a:endParaRPr lang="en-GB"/>
          </a:p>
        </p:txBody>
      </p:sp>
    </p:spTree>
    <p:extLst>
      <p:ext uri="{BB962C8B-B14F-4D97-AF65-F5344CB8AC3E}">
        <p14:creationId xmlns:p14="http://schemas.microsoft.com/office/powerpoint/2010/main" val="4292153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This is an oak in a woodpasture. It has likely never had root</a:t>
            </a:r>
            <a:r>
              <a:rPr lang="sv-SE" baseline="0" dirty="0" smtClean="0"/>
              <a:t> damage of this kind before. Driving has occurred on virtually all sides. How should this be handled? What are the longer term implications for this? Can work be done to repair the soil – will there be more damage as a consequence. How long will it take before the consequences of this action can be seen in the tree?</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20</a:t>
            </a:fld>
            <a:endParaRPr lang="en-GB"/>
          </a:p>
        </p:txBody>
      </p:sp>
    </p:spTree>
    <p:extLst>
      <p:ext uri="{BB962C8B-B14F-4D97-AF65-F5344CB8AC3E}">
        <p14:creationId xmlns:p14="http://schemas.microsoft.com/office/powerpoint/2010/main" val="1720502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How do we treat this tree? Should we</a:t>
            </a:r>
            <a:r>
              <a:rPr lang="sv-SE" baseline="0" dirty="0" smtClean="0"/>
              <a:t> continue pollarding? Is it worth the investment? What about new pollards and alternative tree species?</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21</a:t>
            </a:fld>
            <a:endParaRPr lang="en-GB"/>
          </a:p>
        </p:txBody>
      </p:sp>
    </p:spTree>
    <p:extLst>
      <p:ext uri="{BB962C8B-B14F-4D97-AF65-F5344CB8AC3E}">
        <p14:creationId xmlns:p14="http://schemas.microsoft.com/office/powerpoint/2010/main" val="4168260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This</a:t>
            </a:r>
            <a:r>
              <a:rPr lang="sv-SE" baseline="0" dirty="0" smtClean="0"/>
              <a:t> tree has five stems of which one has failed relatively recently. There is a road on one side, a parking place on the other and two barns. Very valuable tree from the point of view of cultural value. </a:t>
            </a:r>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22</a:t>
            </a:fld>
            <a:endParaRPr lang="en-GB"/>
          </a:p>
        </p:txBody>
      </p:sp>
    </p:spTree>
    <p:extLst>
      <p:ext uri="{BB962C8B-B14F-4D97-AF65-F5344CB8AC3E}">
        <p14:creationId xmlns:p14="http://schemas.microsoft.com/office/powerpoint/2010/main" val="3800512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How quickly should you clear</a:t>
            </a:r>
            <a:r>
              <a:rPr lang="sv-SE" baseline="0" dirty="0" smtClean="0"/>
              <a:t> around? How long ago was the tree more open? Which areas are most important to clear first? </a:t>
            </a:r>
            <a:r>
              <a:rPr lang="sv-SE" baseline="0" smtClean="0"/>
              <a:t>What are the consequences of opening up too quickly? </a:t>
            </a:r>
            <a:endParaRPr lang="en-GB"/>
          </a:p>
        </p:txBody>
      </p:sp>
      <p:sp>
        <p:nvSpPr>
          <p:cNvPr id="4" name="Slide Number Placeholder 3"/>
          <p:cNvSpPr>
            <a:spLocks noGrp="1"/>
          </p:cNvSpPr>
          <p:nvPr>
            <p:ph type="sldNum" sz="quarter" idx="10"/>
          </p:nvPr>
        </p:nvSpPr>
        <p:spPr/>
        <p:txBody>
          <a:bodyPr/>
          <a:lstStyle/>
          <a:p>
            <a:fld id="{0B15D8D3-9504-4F88-94AD-0C2F9A46B35F}" type="slidenum">
              <a:rPr lang="en-GB" smtClean="0"/>
              <a:pPr/>
              <a:t>23</a:t>
            </a:fld>
            <a:endParaRPr lang="en-GB"/>
          </a:p>
        </p:txBody>
      </p:sp>
    </p:spTree>
    <p:extLst>
      <p:ext uri="{BB962C8B-B14F-4D97-AF65-F5344CB8AC3E}">
        <p14:creationId xmlns:p14="http://schemas.microsoft.com/office/powerpoint/2010/main" val="390501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12162505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718786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805976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228536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516062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493071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1688952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22521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649738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2670716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4D35D9-FE0B-4F44-8142-433046580EF7}" type="datetimeFigureOut">
              <a:rPr lang="en-GB" smtClean="0"/>
              <a:pPr/>
              <a:t>21/01/2015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16C0A5-E9DA-4A84-B24B-AAD6303768CE}" type="slidenum">
              <a:rPr lang="en-GB" smtClean="0"/>
              <a:pPr/>
              <a:t>‹nr.›</a:t>
            </a:fld>
            <a:endParaRPr lang="en-GB"/>
          </a:p>
        </p:txBody>
      </p:sp>
    </p:spTree>
    <p:extLst>
      <p:ext uri="{BB962C8B-B14F-4D97-AF65-F5344CB8AC3E}">
        <p14:creationId xmlns:p14="http://schemas.microsoft.com/office/powerpoint/2010/main" val="3914099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072FD4B7-6297-4DBB-AAFE-FB1C1852D4EE}" type="slidenum">
              <a:rPr lang="en-GB"/>
              <a:pPr>
                <a:defRPr/>
              </a:pPr>
              <a:t>‹nr.›</a:t>
            </a:fld>
            <a:endParaRPr lang="en-GB"/>
          </a:p>
        </p:txBody>
      </p:sp>
    </p:spTree>
    <p:extLst>
      <p:ext uri="{BB962C8B-B14F-4D97-AF65-F5344CB8AC3E}">
        <p14:creationId xmlns:p14="http://schemas.microsoft.com/office/powerpoint/2010/main" val="79523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1F2C61F-095E-4992-87DA-3559FEFC8D6C}" type="slidenum">
              <a:rPr lang="en-GB"/>
              <a:pPr>
                <a:defRPr/>
              </a:pPr>
              <a:t>‹nr.›</a:t>
            </a:fld>
            <a:endParaRPr lang="en-GB"/>
          </a:p>
        </p:txBody>
      </p:sp>
    </p:spTree>
    <p:extLst>
      <p:ext uri="{BB962C8B-B14F-4D97-AF65-F5344CB8AC3E}">
        <p14:creationId xmlns:p14="http://schemas.microsoft.com/office/powerpoint/2010/main" val="21750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6"/>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4D35D9-FE0B-4F44-8142-433046580EF7}" type="datetimeFigureOut">
              <a:rPr lang="en-GB" smtClean="0"/>
              <a:pPr/>
              <a:t>21/01/2015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16C0A5-E9DA-4A84-B24B-AAD6303768CE}" type="slidenum">
              <a:rPr lang="en-GB" smtClean="0"/>
              <a:pPr/>
              <a:t>‹nr.›</a:t>
            </a:fld>
            <a:endParaRPr lang="en-GB"/>
          </a:p>
        </p:txBody>
      </p:sp>
      <p:pic>
        <p:nvPicPr>
          <p:cNvPr id="7" name="Picture 9" descr="D:\Gebruikersgegevens\joyeto\Documents\PROJECTEN\VETree\logo - huisstijl\logo-voor-scherm\logo-landscape-powerpoint2.jp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47625" y="28575"/>
            <a:ext cx="135572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descr="D:\Gebruikersgegevens\joyeto\Documents\PROJECTEN\VETree\logo - huisstijl\EU logo\EU_flag_English_powerpoint2.jpg"/>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740650" y="0"/>
            <a:ext cx="14351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4989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o-RO" dirty="0" smtClean="0"/>
              <a:t>Exercițiu gestionare arbori</a:t>
            </a:r>
            <a:endParaRPr lang="en-GB" dirty="0"/>
          </a:p>
        </p:txBody>
      </p:sp>
      <p:sp>
        <p:nvSpPr>
          <p:cNvPr id="3" name="Subtitle 2"/>
          <p:cNvSpPr>
            <a:spLocks noGrp="1"/>
          </p:cNvSpPr>
          <p:nvPr>
            <p:ph type="subTitle" idx="1"/>
          </p:nvPr>
        </p:nvSpPr>
        <p:spPr/>
        <p:txBody>
          <a:bodyPr/>
          <a:lstStyle/>
          <a:p>
            <a:r>
              <a:rPr lang="ro-RO" dirty="0" smtClean="0"/>
              <a:t>Selectați arbori relevanți pentru participanții la curs</a:t>
            </a:r>
            <a:endParaRPr lang="en-GB" dirty="0"/>
          </a:p>
        </p:txBody>
      </p:sp>
    </p:spTree>
    <p:extLst>
      <p:ext uri="{BB962C8B-B14F-4D97-AF65-F5344CB8AC3E}">
        <p14:creationId xmlns:p14="http://schemas.microsoft.com/office/powerpoint/2010/main" val="3919375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4797152"/>
            <a:ext cx="3744416" cy="1584176"/>
          </a:xfrm>
        </p:spPr>
        <p:txBody>
          <a:bodyPr>
            <a:normAutofit fontScale="90000"/>
          </a:bodyPr>
          <a:lstStyle/>
          <a:p>
            <a:r>
              <a:rPr lang="ro-RO" sz="2800" dirty="0" smtClean="0"/>
              <a:t>Arbore</a:t>
            </a:r>
            <a:r>
              <a:rPr lang="en-GB" sz="2800" dirty="0" smtClean="0"/>
              <a:t> 1</a:t>
            </a:r>
            <a:br>
              <a:rPr lang="en-GB" sz="2800" dirty="0" smtClean="0"/>
            </a:br>
            <a:r>
              <a:rPr lang="en-GB" sz="2800" dirty="0" err="1" smtClean="0"/>
              <a:t>Dumbrava</a:t>
            </a:r>
            <a:r>
              <a:rPr lang="en-GB" sz="2800" dirty="0" smtClean="0"/>
              <a:t>, Romania: </a:t>
            </a:r>
            <a:r>
              <a:rPr lang="ro-RO" sz="2800" dirty="0" smtClean="0"/>
              <a:t>Arbori din grădina zoologică</a:t>
            </a:r>
            <a:endParaRPr lang="en-GB" sz="2800" dirty="0"/>
          </a:p>
        </p:txBody>
      </p:sp>
      <p:pic>
        <p:nvPicPr>
          <p:cNvPr id="1026" name="Picture 2" descr="C:\Users\Helen\Photographs\Trees\VETree\Romania Oct 2013\8 Tree at Zoo Sibiu (10).JPG"/>
          <p:cNvPicPr>
            <a:picLocks noGrp="1" noChangeAspect="1" noChangeArrowheads="1"/>
          </p:cNvPicPr>
          <p:nvPr>
            <p:ph sz="half" idx="1"/>
          </p:nvPr>
        </p:nvPicPr>
        <p:blipFill>
          <a:blip r:embed="rId3" cstate="print"/>
          <a:srcRect/>
          <a:stretch>
            <a:fillRect/>
          </a:stretch>
        </p:blipFill>
        <p:spPr bwMode="auto">
          <a:xfrm>
            <a:off x="0" y="0"/>
            <a:ext cx="3394472" cy="4525963"/>
          </a:xfrm>
          <a:prstGeom prst="rect">
            <a:avLst/>
          </a:prstGeom>
          <a:noFill/>
        </p:spPr>
      </p:pic>
      <p:pic>
        <p:nvPicPr>
          <p:cNvPr id="1027" name="Picture 3" descr="C:\Users\Helen\Photographs\Trees\VETree\Romania Oct 2013\8 Tree at Zoo Sibiu (15).JPG"/>
          <p:cNvPicPr>
            <a:picLocks noGrp="1" noChangeAspect="1" noChangeArrowheads="1"/>
          </p:cNvPicPr>
          <p:nvPr>
            <p:ph sz="half" idx="2"/>
          </p:nvPr>
        </p:nvPicPr>
        <p:blipFill>
          <a:blip r:embed="rId4" cstate="print"/>
          <a:srcRect/>
          <a:stretch>
            <a:fillRect/>
          </a:stretch>
        </p:blipFill>
        <p:spPr bwMode="auto">
          <a:xfrm>
            <a:off x="5105400" y="12626"/>
            <a:ext cx="4038600" cy="3028950"/>
          </a:xfrm>
          <a:prstGeom prst="rect">
            <a:avLst/>
          </a:prstGeom>
          <a:noFill/>
        </p:spPr>
      </p:pic>
      <p:pic>
        <p:nvPicPr>
          <p:cNvPr id="1028" name="Picture 4" descr="C:\Users\Helen\Photographs\Trees\VETree\Romania Oct 2013\8 Tree at Zoo Sibiu (3).JPG"/>
          <p:cNvPicPr>
            <a:picLocks noChangeAspect="1" noChangeArrowheads="1"/>
          </p:cNvPicPr>
          <p:nvPr/>
        </p:nvPicPr>
        <p:blipFill>
          <a:blip r:embed="rId5" cstate="print"/>
          <a:srcRect l="3322" t="23807" r="2953" b="830"/>
          <a:stretch>
            <a:fillRect/>
          </a:stretch>
        </p:blipFill>
        <p:spPr bwMode="auto">
          <a:xfrm>
            <a:off x="3203848" y="3606560"/>
            <a:ext cx="3032817" cy="3251440"/>
          </a:xfrm>
          <a:prstGeom prst="rect">
            <a:avLst/>
          </a:prstGeom>
          <a:noFill/>
        </p:spPr>
      </p:pic>
      <p:pic>
        <p:nvPicPr>
          <p:cNvPr id="1029" name="Picture 5" descr="C:\Users\Helen\Photographs\Trees\VETree\Romania Oct 2013\8 Tree at Zoo Sibiu (4).JPG"/>
          <p:cNvPicPr>
            <a:picLocks noChangeAspect="1" noChangeArrowheads="1"/>
          </p:cNvPicPr>
          <p:nvPr/>
        </p:nvPicPr>
        <p:blipFill>
          <a:blip r:embed="rId6" cstate="print"/>
          <a:srcRect/>
          <a:stretch>
            <a:fillRect/>
          </a:stretch>
        </p:blipFill>
        <p:spPr bwMode="auto">
          <a:xfrm>
            <a:off x="6281682" y="3041576"/>
            <a:ext cx="2862318" cy="3816424"/>
          </a:xfrm>
          <a:prstGeom prst="rect">
            <a:avLst/>
          </a:prstGeom>
          <a:noFill/>
        </p:spPr>
      </p:pic>
      <p:sp>
        <p:nvSpPr>
          <p:cNvPr id="7" name="TextBox 6"/>
          <p:cNvSpPr txBox="1">
            <a:spLocks noChangeArrowheads="1"/>
          </p:cNvSpPr>
          <p:nvPr/>
        </p:nvSpPr>
        <p:spPr bwMode="auto">
          <a:xfrm>
            <a:off x="5220072" y="2566222"/>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405640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Content Placeholder 8"/>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b="27657"/>
          <a:stretch>
            <a:fillRect/>
          </a:stretch>
        </p:blipFill>
        <p:spPr>
          <a:xfrm>
            <a:off x="3702050" y="4287838"/>
            <a:ext cx="5407025" cy="2597150"/>
          </a:xfrm>
        </p:spPr>
      </p:pic>
      <p:sp>
        <p:nvSpPr>
          <p:cNvPr id="104451" name="Title 1"/>
          <p:cNvSpPr>
            <a:spLocks noGrp="1"/>
          </p:cNvSpPr>
          <p:nvPr>
            <p:ph type="title"/>
          </p:nvPr>
        </p:nvSpPr>
        <p:spPr/>
        <p:txBody>
          <a:bodyPr/>
          <a:lstStyle/>
          <a:p>
            <a:r>
              <a:rPr lang="ro-RO" altLang="en-US" dirty="0" smtClean="0"/>
              <a:t>Arbore </a:t>
            </a:r>
            <a:r>
              <a:rPr lang="sv-SE" altLang="en-US" dirty="0" smtClean="0"/>
              <a:t>2</a:t>
            </a:r>
            <a:endParaRPr lang="en-GB" altLang="en-US" dirty="0" smtClean="0"/>
          </a:p>
        </p:txBody>
      </p:sp>
      <p:pic>
        <p:nvPicPr>
          <p:cNvPr id="104452" name="Content Placeholder 7"/>
          <p:cNvPicPr>
            <a:picLocks noGrp="1" noChangeAspect="1"/>
          </p:cNvPicPr>
          <p:nvPr>
            <p:ph sz="half" idx="1"/>
          </p:nvPr>
        </p:nvPicPr>
        <p:blipFill>
          <a:blip r:embed="rId4" cstate="print">
            <a:extLst>
              <a:ext uri="{28A0092B-C50C-407E-A947-70E740481C1C}">
                <a14:useLocalDpi xmlns:a14="http://schemas.microsoft.com/office/drawing/2010/main" val="0"/>
              </a:ext>
            </a:extLst>
          </a:blip>
          <a:srcRect b="6367"/>
          <a:stretch>
            <a:fillRect/>
          </a:stretch>
        </p:blipFill>
        <p:spPr>
          <a:xfrm>
            <a:off x="0" y="1238250"/>
            <a:ext cx="5310188" cy="3302000"/>
          </a:xfrm>
        </p:spPr>
      </p:pic>
      <p:sp>
        <p:nvSpPr>
          <p:cNvPr id="104453" name="Text Placeholder 2"/>
          <p:cNvSpPr txBox="1">
            <a:spLocks/>
          </p:cNvSpPr>
          <p:nvPr/>
        </p:nvSpPr>
        <p:spPr bwMode="auto">
          <a:xfrm>
            <a:off x="5508625" y="2205038"/>
            <a:ext cx="31670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indent="0" eaLnBrk="1" hangingPunct="1">
              <a:spcBef>
                <a:spcPct val="20000"/>
              </a:spcBef>
            </a:pPr>
            <a:r>
              <a:rPr lang="ro-RO" altLang="en-US" sz="2800" dirty="0" smtClean="0">
                <a:latin typeface="Calibri" pitchFamily="34" charset="0"/>
              </a:rPr>
              <a:t>Alee cu tei de </a:t>
            </a:r>
            <a:r>
              <a:rPr lang="en-GB" altLang="en-US" sz="2800" dirty="0" smtClean="0">
                <a:latin typeface="Calibri" pitchFamily="34" charset="0"/>
              </a:rPr>
              <a:t>300 </a:t>
            </a:r>
            <a:r>
              <a:rPr lang="ro-RO" altLang="en-US" sz="2800" dirty="0" smtClean="0">
                <a:latin typeface="Calibri" pitchFamily="34" charset="0"/>
              </a:rPr>
              <a:t>de ani</a:t>
            </a:r>
            <a:r>
              <a:rPr lang="en-GB" altLang="en-US" sz="2800" dirty="0" smtClean="0">
                <a:latin typeface="Calibri" pitchFamily="34" charset="0"/>
              </a:rPr>
              <a:t>, </a:t>
            </a:r>
            <a:r>
              <a:rPr lang="en-GB" altLang="en-US" sz="2800" dirty="0" err="1" smtClean="0">
                <a:latin typeface="Calibri" pitchFamily="34" charset="0"/>
              </a:rPr>
              <a:t>Belgi</a:t>
            </a:r>
            <a:r>
              <a:rPr lang="ro-RO" altLang="en-US" sz="2800" dirty="0" smtClean="0">
                <a:latin typeface="Calibri" pitchFamily="34" charset="0"/>
              </a:rPr>
              <a:t>a</a:t>
            </a:r>
            <a:endParaRPr lang="en-GB" altLang="en-US" sz="2800" dirty="0">
              <a:latin typeface="Calibri" pitchFamily="34" charset="0"/>
            </a:endParaRPr>
          </a:p>
        </p:txBody>
      </p:sp>
      <p:sp>
        <p:nvSpPr>
          <p:cNvPr id="104454" name="TextBox 10"/>
          <p:cNvSpPr txBox="1">
            <a:spLocks noChangeArrowheads="1"/>
          </p:cNvSpPr>
          <p:nvPr/>
        </p:nvSpPr>
        <p:spPr bwMode="auto">
          <a:xfrm>
            <a:off x="4102100" y="6488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Tom Joye</a:t>
            </a:r>
            <a:endParaRPr lang="en-GB" altLang="en-US" dirty="0">
              <a:solidFill>
                <a:schemeClr val="bg1"/>
              </a:solidFill>
            </a:endParaRPr>
          </a:p>
        </p:txBody>
      </p:sp>
    </p:spTree>
    <p:extLst>
      <p:ext uri="{BB962C8B-B14F-4D97-AF65-F5344CB8AC3E}">
        <p14:creationId xmlns:p14="http://schemas.microsoft.com/office/powerpoint/2010/main" val="157014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755576" y="417513"/>
            <a:ext cx="7931224" cy="1139825"/>
          </a:xfrm>
        </p:spPr>
        <p:txBody>
          <a:bodyPr/>
          <a:lstStyle/>
          <a:p>
            <a:pPr eaLnBrk="1" hangingPunct="1"/>
            <a:r>
              <a:rPr lang="ro-RO" altLang="en-US" dirty="0" smtClean="0"/>
              <a:t>Arbore </a:t>
            </a:r>
            <a:r>
              <a:rPr lang="en-GB" altLang="en-US" dirty="0" smtClean="0"/>
              <a:t>3</a:t>
            </a:r>
          </a:p>
        </p:txBody>
      </p:sp>
      <p:sp>
        <p:nvSpPr>
          <p:cNvPr id="91139" name="Text Placeholder 2"/>
          <p:cNvSpPr>
            <a:spLocks noGrp="1"/>
          </p:cNvSpPr>
          <p:nvPr>
            <p:ph type="body" sz="half" idx="1"/>
          </p:nvPr>
        </p:nvSpPr>
        <p:spPr>
          <a:xfrm>
            <a:off x="323528" y="5013325"/>
            <a:ext cx="3715072" cy="1844675"/>
          </a:xfrm>
        </p:spPr>
        <p:txBody>
          <a:bodyPr/>
          <a:lstStyle/>
          <a:p>
            <a:pPr marL="0" indent="0" eaLnBrk="1" hangingPunct="1">
              <a:buNone/>
            </a:pPr>
            <a:r>
              <a:rPr lang="en-GB" altLang="en-US" i="1" dirty="0" err="1" smtClean="0"/>
              <a:t>Quercus</a:t>
            </a:r>
            <a:r>
              <a:rPr lang="en-GB" altLang="en-US" i="1" dirty="0" smtClean="0"/>
              <a:t> </a:t>
            </a:r>
            <a:r>
              <a:rPr lang="en-GB" altLang="en-US" i="1" dirty="0" err="1" smtClean="0"/>
              <a:t>pubescens</a:t>
            </a:r>
            <a:r>
              <a:rPr lang="en-GB" altLang="en-US" i="1" dirty="0" smtClean="0"/>
              <a:t> </a:t>
            </a:r>
            <a:r>
              <a:rPr lang="ro-RO" altLang="en-US" dirty="0" smtClean="0"/>
              <a:t>în nordul Spaniei</a:t>
            </a:r>
            <a:endParaRPr lang="en-GB" altLang="en-US" dirty="0" smtClean="0"/>
          </a:p>
        </p:txBody>
      </p:sp>
      <p:pic>
        <p:nvPicPr>
          <p:cNvPr id="91140" name="Picture 6" descr="C:\Users\Helen\Photographs\To be catalogued and stored C and ex HD\Spain June 2013\CIMG2405.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0" y="0"/>
            <a:ext cx="3635375" cy="4848225"/>
          </a:xfrm>
          <a:noFill/>
        </p:spPr>
      </p:pic>
      <p:pic>
        <p:nvPicPr>
          <p:cNvPr id="91141" name="Picture 7" descr="C:\Users\Helen\Photographs\To be catalogued and stored C and ex HD\Spain June 2013\CIMG2406.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3276600" y="1628775"/>
            <a:ext cx="3559175" cy="2670175"/>
          </a:xfrm>
          <a:noFill/>
        </p:spPr>
      </p:pic>
      <p:pic>
        <p:nvPicPr>
          <p:cNvPr id="91142" name="Picture 8" descr="C:\Users\Helen\Photographs\To be catalogued and stored C and ex HD\Spain June 2013\CIMG24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1863" y="0"/>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10" descr="C:\Users\Helen\Photographs\To be catalogued and stored C and ex HD\Spain June 2013\CIMG240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4025900"/>
            <a:ext cx="3776662"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4" name="TextBox 7"/>
          <p:cNvSpPr txBox="1">
            <a:spLocks noChangeArrowheads="1"/>
          </p:cNvSpPr>
          <p:nvPr/>
        </p:nvSpPr>
        <p:spPr bwMode="auto">
          <a:xfrm>
            <a:off x="5743575" y="6381750"/>
            <a:ext cx="3024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ro-RO" altLang="en-US" sz="1800" dirty="0">
                <a:solidFill>
                  <a:schemeClr val="bg1"/>
                </a:solidFill>
                <a:latin typeface="Arial" charset="0"/>
              </a:rPr>
              <a:t>F</a:t>
            </a:r>
            <a:r>
              <a:rPr lang="sv-SE" altLang="en-US" sz="1800" dirty="0" smtClean="0">
                <a:solidFill>
                  <a:schemeClr val="bg1"/>
                </a:solidFill>
                <a:latin typeface="Arial" charset="0"/>
              </a:rPr>
              <a:t>oto: </a:t>
            </a:r>
            <a:r>
              <a:rPr lang="sv-SE" altLang="en-US" sz="1800" dirty="0">
                <a:solidFill>
                  <a:schemeClr val="bg1"/>
                </a:solidFill>
                <a:latin typeface="Arial" charset="0"/>
              </a:rPr>
              <a:t>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810558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948530" y="0"/>
            <a:ext cx="3827463" cy="1139825"/>
          </a:xfrm>
        </p:spPr>
        <p:txBody>
          <a:bodyPr/>
          <a:lstStyle/>
          <a:p>
            <a:pPr eaLnBrk="1" hangingPunct="1"/>
            <a:r>
              <a:rPr lang="ro-RO" altLang="en-US" dirty="0" smtClean="0"/>
              <a:t>Arbore </a:t>
            </a:r>
            <a:r>
              <a:rPr lang="en-GB" altLang="en-US" dirty="0" smtClean="0"/>
              <a:t>4</a:t>
            </a:r>
          </a:p>
        </p:txBody>
      </p:sp>
      <p:sp>
        <p:nvSpPr>
          <p:cNvPr id="94211" name="Text Placeholder 2"/>
          <p:cNvSpPr>
            <a:spLocks noGrp="1"/>
          </p:cNvSpPr>
          <p:nvPr>
            <p:ph type="body" sz="half" idx="1"/>
          </p:nvPr>
        </p:nvSpPr>
        <p:spPr>
          <a:xfrm>
            <a:off x="0" y="981075"/>
            <a:ext cx="4356100" cy="1727200"/>
          </a:xfrm>
        </p:spPr>
        <p:txBody>
          <a:bodyPr>
            <a:normAutofit/>
          </a:bodyPr>
          <a:lstStyle/>
          <a:p>
            <a:pPr eaLnBrk="1" hangingPunct="1">
              <a:buFont typeface="Wingdings" pitchFamily="2" charset="2"/>
              <a:buNone/>
            </a:pPr>
            <a:r>
              <a:rPr lang="en-GB" altLang="en-US" dirty="0" smtClean="0"/>
              <a:t>    </a:t>
            </a:r>
            <a:r>
              <a:rPr lang="ro-RO" altLang="en-US" dirty="0" smtClean="0"/>
              <a:t>Frasin pe un drum de țară din </a:t>
            </a:r>
            <a:r>
              <a:rPr lang="en-GB" altLang="en-US" dirty="0" smtClean="0"/>
              <a:t>Northumberland, UK</a:t>
            </a:r>
          </a:p>
        </p:txBody>
      </p:sp>
      <p:pic>
        <p:nvPicPr>
          <p:cNvPr id="94213" name="Picture 5" descr="C:\Users\Helen\Photographs\To be catalogued and stored C and ex HD\13 August 2013 labelled\Wooler trees\Tree 1 Wooler July 2013 (4).JPG"/>
          <p:cNvPicPr>
            <a:picLocks noGrp="1" noChangeAspect="1" noChangeArrowheads="1"/>
          </p:cNvPicPr>
          <p:nvPr>
            <p:ph sz="quarter" idx="3"/>
          </p:nvPr>
        </p:nvPicPr>
        <p:blipFill>
          <a:blip r:embed="rId3" cstate="print">
            <a:extLst>
              <a:ext uri="{28A0092B-C50C-407E-A947-70E740481C1C}">
                <a14:useLocalDpi xmlns:a14="http://schemas.microsoft.com/office/drawing/2010/main" val="0"/>
              </a:ext>
            </a:extLst>
          </a:blip>
          <a:srcRect/>
          <a:stretch>
            <a:fillRect/>
          </a:stretch>
        </p:blipFill>
        <p:spPr>
          <a:xfrm>
            <a:off x="6732588" y="3944938"/>
            <a:ext cx="2179637" cy="2911475"/>
          </a:xfrm>
          <a:noFill/>
        </p:spPr>
      </p:pic>
      <p:pic>
        <p:nvPicPr>
          <p:cNvPr id="94214" name="Picture 2" descr="C:\Users\Helen\Photographs\To be catalogued and stored C and ex HD\13 August 2013 labelled\Wooler trees\Tree 1 Wooler July 2013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565400"/>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5" name="Picture 4" descr="C:\Users\Helen\Photographs\To be catalogued and stored C and ex HD\13 August 2013 labelled\Wooler trees\Tree 1 Wooler July 2013 (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6100" y="0"/>
            <a:ext cx="32400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6" name="TextBox 7"/>
          <p:cNvSpPr txBox="1">
            <a:spLocks noChangeArrowheads="1"/>
          </p:cNvSpPr>
          <p:nvPr/>
        </p:nvSpPr>
        <p:spPr bwMode="auto">
          <a:xfrm>
            <a:off x="33338" y="6488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smtClean="0">
                <a:solidFill>
                  <a:schemeClr val="bg1"/>
                </a:solidFill>
              </a:rPr>
              <a:t>Fo</a:t>
            </a:r>
            <a:r>
              <a:rPr lang="sv-SE" altLang="en-US" dirty="0" smtClean="0">
                <a:solidFill>
                  <a:schemeClr val="bg1"/>
                </a:solidFill>
              </a:rPr>
              <a:t>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2400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a:xfrm>
            <a:off x="457200" y="417513"/>
            <a:ext cx="8229600" cy="1139825"/>
          </a:xfrm>
        </p:spPr>
        <p:txBody>
          <a:bodyPr/>
          <a:lstStyle/>
          <a:p>
            <a:pPr eaLnBrk="1" hangingPunct="1"/>
            <a:r>
              <a:rPr lang="ro-RO" altLang="en-US" dirty="0" smtClean="0"/>
              <a:t>Arbore </a:t>
            </a:r>
            <a:r>
              <a:rPr lang="en-GB" altLang="en-US" dirty="0" smtClean="0"/>
              <a:t>5</a:t>
            </a:r>
          </a:p>
        </p:txBody>
      </p:sp>
      <p:sp>
        <p:nvSpPr>
          <p:cNvPr id="95235" name="Text Placeholder 2"/>
          <p:cNvSpPr>
            <a:spLocks noGrp="1"/>
          </p:cNvSpPr>
          <p:nvPr>
            <p:ph type="body" sz="half" idx="1"/>
          </p:nvPr>
        </p:nvSpPr>
        <p:spPr>
          <a:xfrm>
            <a:off x="0" y="1412775"/>
            <a:ext cx="4572000" cy="4381599"/>
          </a:xfrm>
        </p:spPr>
        <p:txBody>
          <a:bodyPr/>
          <a:lstStyle/>
          <a:p>
            <a:pPr eaLnBrk="1" hangingPunct="1">
              <a:buFont typeface="Wingdings" pitchFamily="2" charset="2"/>
              <a:buNone/>
            </a:pPr>
            <a:r>
              <a:rPr lang="en-GB" altLang="en-US" dirty="0" smtClean="0"/>
              <a:t>  </a:t>
            </a:r>
            <a:r>
              <a:rPr lang="ro-RO" altLang="en-US" dirty="0" smtClean="0"/>
              <a:t>Stejar dintr-un cartier de locuințe, </a:t>
            </a:r>
            <a:r>
              <a:rPr lang="en-GB" altLang="en-US" dirty="0" smtClean="0"/>
              <a:t>Suffolk, UK</a:t>
            </a:r>
          </a:p>
        </p:txBody>
      </p:sp>
      <p:pic>
        <p:nvPicPr>
          <p:cNvPr id="95236" name="Picture 3" descr="C:\Users\Helen\Photographs\To be catalogued and stored C and ex HD\13 August 2013 labelled\Aspal\Tree 1Aspal Close Aug 2013 (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59563" y="0"/>
            <a:ext cx="2484437" cy="3311525"/>
          </a:xfrm>
          <a:noFill/>
        </p:spPr>
      </p:pic>
      <p:pic>
        <p:nvPicPr>
          <p:cNvPr id="95237" name="Picture 4" descr="C:\Users\Helen\Photographs\To be catalogued and stored C and ex HD\13 August 2013 labelled\Aspal\Tree 1Aspal Close Aug 2013 (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5632450" y="3284538"/>
            <a:ext cx="2684463" cy="3576637"/>
          </a:xfrm>
          <a:noFill/>
        </p:spPr>
      </p:pic>
      <p:pic>
        <p:nvPicPr>
          <p:cNvPr id="95238" name="Picture 2" descr="C:\Users\Helen\Photographs\To be catalogued and stored C and ex HD\13 August 2013 labelled\Aspal\Tree 1Aspal Close Aug 2013 (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636838"/>
            <a:ext cx="5627688"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39905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457200" y="417513"/>
            <a:ext cx="8229600" cy="1139825"/>
          </a:xfrm>
        </p:spPr>
        <p:txBody>
          <a:bodyPr/>
          <a:lstStyle/>
          <a:p>
            <a:pPr eaLnBrk="1" hangingPunct="1"/>
            <a:r>
              <a:rPr lang="ro-RO" altLang="en-US" dirty="0" smtClean="0"/>
              <a:t>Arbore </a:t>
            </a:r>
            <a:r>
              <a:rPr lang="en-GB" altLang="en-US" dirty="0" smtClean="0"/>
              <a:t>6</a:t>
            </a:r>
          </a:p>
        </p:txBody>
      </p:sp>
      <p:sp>
        <p:nvSpPr>
          <p:cNvPr id="93187" name="Text Placeholder 2"/>
          <p:cNvSpPr>
            <a:spLocks noGrp="1"/>
          </p:cNvSpPr>
          <p:nvPr>
            <p:ph type="body" sz="half" idx="1"/>
          </p:nvPr>
        </p:nvSpPr>
        <p:spPr>
          <a:xfrm>
            <a:off x="6659563" y="3916363"/>
            <a:ext cx="2304925" cy="2941637"/>
          </a:xfrm>
        </p:spPr>
        <p:txBody>
          <a:bodyPr/>
          <a:lstStyle/>
          <a:p>
            <a:pPr eaLnBrk="1" hangingPunct="1">
              <a:buFont typeface="Wingdings" pitchFamily="2" charset="2"/>
              <a:buNone/>
            </a:pPr>
            <a:r>
              <a:rPr lang="en-GB" altLang="en-US" i="1" dirty="0" smtClean="0"/>
              <a:t>   </a:t>
            </a:r>
            <a:r>
              <a:rPr lang="en-GB" altLang="en-US" i="1" dirty="0" err="1" smtClean="0"/>
              <a:t>Quercus</a:t>
            </a:r>
            <a:r>
              <a:rPr lang="en-GB" altLang="en-US" i="1" dirty="0" smtClean="0"/>
              <a:t> </a:t>
            </a:r>
            <a:r>
              <a:rPr lang="en-GB" altLang="en-US" i="1" dirty="0" err="1" smtClean="0"/>
              <a:t>pubescens</a:t>
            </a:r>
            <a:r>
              <a:rPr lang="en-GB" altLang="en-US" i="1" dirty="0" smtClean="0"/>
              <a:t> </a:t>
            </a:r>
            <a:r>
              <a:rPr lang="ro-RO" altLang="en-US" dirty="0" smtClean="0"/>
              <a:t>în nordul Spaniei</a:t>
            </a:r>
            <a:endParaRPr lang="en-GB" altLang="en-US" dirty="0" smtClean="0"/>
          </a:p>
        </p:txBody>
      </p:sp>
      <p:pic>
        <p:nvPicPr>
          <p:cNvPr id="93188" name="Picture 5" descr="C:\Users\Helen\Photographs\To be catalogued and stored C and ex HD\Spain June 2013\CIMG239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40513" y="0"/>
            <a:ext cx="2503487" cy="3338513"/>
          </a:xfrm>
          <a:noFill/>
        </p:spPr>
      </p:pic>
      <p:pic>
        <p:nvPicPr>
          <p:cNvPr id="93189" name="Picture 4" descr="C:\Users\Helen\Photographs\To be catalogued and stored C and ex HD\Spain June 2013\CIMG23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343535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7" descr="C:\Users\Helen\Photographs\To be catalogued and stored C and ex HD\Spain June 2013\CIMG239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2033588"/>
            <a:ext cx="361791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6"/>
          <p:cNvSpPr txBox="1">
            <a:spLocks noChangeArrowheads="1"/>
          </p:cNvSpPr>
          <p:nvPr/>
        </p:nvSpPr>
        <p:spPr bwMode="auto">
          <a:xfrm>
            <a:off x="19050" y="421163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17179626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Users\Helen\Photographs\Trees\VETree\Romania Oct 2013\23 Breite (29).JPG"/>
          <p:cNvPicPr>
            <a:picLocks noGrp="1" noChangeAspect="1" noChangeArrowheads="1"/>
          </p:cNvPicPr>
          <p:nvPr>
            <p:ph sz="half" idx="2"/>
          </p:nvPr>
        </p:nvPicPr>
        <p:blipFill>
          <a:blip r:embed="rId3" cstate="print"/>
          <a:srcRect/>
          <a:stretch>
            <a:fillRect/>
          </a:stretch>
        </p:blipFill>
        <p:spPr bwMode="auto">
          <a:xfrm>
            <a:off x="5749925" y="4312444"/>
            <a:ext cx="3394075" cy="2545556"/>
          </a:xfrm>
          <a:prstGeom prst="rect">
            <a:avLst/>
          </a:prstGeom>
          <a:noFill/>
        </p:spPr>
      </p:pic>
      <p:sp>
        <p:nvSpPr>
          <p:cNvPr id="2" name="Title 1"/>
          <p:cNvSpPr>
            <a:spLocks noGrp="1"/>
          </p:cNvSpPr>
          <p:nvPr>
            <p:ph type="title"/>
          </p:nvPr>
        </p:nvSpPr>
        <p:spPr>
          <a:xfrm>
            <a:off x="0" y="4869160"/>
            <a:ext cx="5796136" cy="1647056"/>
          </a:xfrm>
        </p:spPr>
        <p:txBody>
          <a:bodyPr>
            <a:normAutofit/>
          </a:bodyPr>
          <a:lstStyle/>
          <a:p>
            <a:pPr algn="l"/>
            <a:r>
              <a:rPr lang="ro-RO" sz="2800" dirty="0" smtClean="0"/>
              <a:t>Rezervație și sit Natura 2000 </a:t>
            </a:r>
            <a:r>
              <a:rPr lang="en-GB" sz="2800" dirty="0" err="1" smtClean="0"/>
              <a:t>Breite</a:t>
            </a:r>
            <a:r>
              <a:rPr lang="en-GB" sz="2800" dirty="0" smtClean="0"/>
              <a:t>, Romania: </a:t>
            </a:r>
            <a:r>
              <a:rPr lang="ro-RO" sz="2800" dirty="0" smtClean="0"/>
              <a:t>Stejar înconjurat de pădure de carpeni mai înalți</a:t>
            </a:r>
            <a:r>
              <a:rPr lang="en-GB" sz="2800" dirty="0" smtClean="0"/>
              <a:t>.</a:t>
            </a:r>
            <a:endParaRPr lang="en-GB" sz="2800" dirty="0"/>
          </a:p>
        </p:txBody>
      </p:sp>
      <p:pic>
        <p:nvPicPr>
          <p:cNvPr id="6146" name="Picture 2" descr="C:\Users\Helen\Photographs\Trees\VETree\Romania Oct 2013\29 Breite Young swamping old (1).JPG"/>
          <p:cNvPicPr>
            <a:picLocks noGrp="1" noChangeAspect="1" noChangeArrowheads="1"/>
          </p:cNvPicPr>
          <p:nvPr>
            <p:ph sz="half" idx="1"/>
          </p:nvPr>
        </p:nvPicPr>
        <p:blipFill>
          <a:blip r:embed="rId4" cstate="print"/>
          <a:srcRect/>
          <a:stretch>
            <a:fillRect/>
          </a:stretch>
        </p:blipFill>
        <p:spPr bwMode="auto">
          <a:xfrm>
            <a:off x="0" y="188640"/>
            <a:ext cx="3394472" cy="4525963"/>
          </a:xfrm>
          <a:prstGeom prst="rect">
            <a:avLst/>
          </a:prstGeom>
          <a:noFill/>
        </p:spPr>
      </p:pic>
      <p:pic>
        <p:nvPicPr>
          <p:cNvPr id="6149" name="Picture 5" descr="C:\Users\Helen\Photographs\Trees\VETree\Romania Oct 2013\29 Breite Young swamping old (3).JPG"/>
          <p:cNvPicPr>
            <a:picLocks noChangeAspect="1" noChangeArrowheads="1"/>
          </p:cNvPicPr>
          <p:nvPr/>
        </p:nvPicPr>
        <p:blipFill>
          <a:blip r:embed="rId5" cstate="print"/>
          <a:srcRect/>
          <a:stretch>
            <a:fillRect/>
          </a:stretch>
        </p:blipFill>
        <p:spPr bwMode="auto">
          <a:xfrm>
            <a:off x="3707904" y="1124744"/>
            <a:ext cx="2771800" cy="3695734"/>
          </a:xfrm>
          <a:prstGeom prst="rect">
            <a:avLst/>
          </a:prstGeom>
          <a:noFill/>
        </p:spPr>
      </p:pic>
      <p:sp>
        <p:nvSpPr>
          <p:cNvPr id="9" name="TextBox 8"/>
          <p:cNvSpPr txBox="1"/>
          <p:nvPr/>
        </p:nvSpPr>
        <p:spPr>
          <a:xfrm>
            <a:off x="7055768" y="3356992"/>
            <a:ext cx="2088232" cy="646331"/>
          </a:xfrm>
          <a:prstGeom prst="rect">
            <a:avLst/>
          </a:prstGeom>
          <a:noFill/>
        </p:spPr>
        <p:txBody>
          <a:bodyPr wrap="square" rtlCol="0">
            <a:spAutoFit/>
          </a:bodyPr>
          <a:lstStyle/>
          <a:p>
            <a:r>
              <a:rPr lang="ro-RO" dirty="0" smtClean="0"/>
              <a:t>Arbore mort căzut la pământ</a:t>
            </a:r>
            <a:endParaRPr lang="en-GB" dirty="0"/>
          </a:p>
        </p:txBody>
      </p:sp>
      <p:sp>
        <p:nvSpPr>
          <p:cNvPr id="7" name="TextBox 6"/>
          <p:cNvSpPr txBox="1">
            <a:spLocks noChangeArrowheads="1"/>
          </p:cNvSpPr>
          <p:nvPr/>
        </p:nvSpPr>
        <p:spPr bwMode="auto">
          <a:xfrm>
            <a:off x="179512" y="409537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
        <p:nvSpPr>
          <p:cNvPr id="8" name="TextBox 7"/>
          <p:cNvSpPr txBox="1"/>
          <p:nvPr/>
        </p:nvSpPr>
        <p:spPr>
          <a:xfrm>
            <a:off x="4283968" y="188640"/>
            <a:ext cx="2376264" cy="769441"/>
          </a:xfrm>
          <a:prstGeom prst="rect">
            <a:avLst/>
          </a:prstGeom>
          <a:noFill/>
        </p:spPr>
        <p:txBody>
          <a:bodyPr wrap="square" rtlCol="0">
            <a:spAutoFit/>
          </a:bodyPr>
          <a:lstStyle/>
          <a:p>
            <a:r>
              <a:rPr lang="ro-RO" sz="4400" dirty="0" smtClean="0"/>
              <a:t>Arbore </a:t>
            </a:r>
            <a:r>
              <a:rPr lang="en-GB" sz="4400" dirty="0" smtClean="0"/>
              <a:t>7</a:t>
            </a:r>
            <a:endParaRPr lang="en-GB" sz="4400" dirty="0"/>
          </a:p>
        </p:txBody>
      </p:sp>
    </p:spTree>
    <p:extLst>
      <p:ext uri="{BB962C8B-B14F-4D97-AF65-F5344CB8AC3E}">
        <p14:creationId xmlns:p14="http://schemas.microsoft.com/office/powerpoint/2010/main" val="3479361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861048"/>
            <a:ext cx="4320480" cy="2583160"/>
          </a:xfrm>
        </p:spPr>
        <p:txBody>
          <a:bodyPr>
            <a:normAutofit/>
          </a:bodyPr>
          <a:lstStyle/>
          <a:p>
            <a:pPr algn="l"/>
            <a:r>
              <a:rPr lang="ro-RO" sz="2800" dirty="0"/>
              <a:t>Rezervație și sit Natura 2000 </a:t>
            </a:r>
            <a:r>
              <a:rPr lang="en-GB" sz="2800" dirty="0" err="1"/>
              <a:t>Breite</a:t>
            </a:r>
            <a:r>
              <a:rPr lang="en-GB" sz="2800" dirty="0"/>
              <a:t>, Romania: </a:t>
            </a:r>
            <a:r>
              <a:rPr lang="ro-RO" sz="2800" dirty="0" smtClean="0"/>
              <a:t>carpeni tineri cresc în jurul stejarului bătrân, în pășune cu oi. </a:t>
            </a:r>
            <a:endParaRPr lang="en-GB" sz="2800" dirty="0"/>
          </a:p>
        </p:txBody>
      </p:sp>
      <p:pic>
        <p:nvPicPr>
          <p:cNvPr id="7170" name="Picture 2" descr="C:\Users\Helen\Photographs\Trees\VETree\Romania Oct 2013\27 Breite young growth starting to swam old tree (2).JPG"/>
          <p:cNvPicPr>
            <a:picLocks noGrp="1" noChangeAspect="1" noChangeArrowheads="1"/>
          </p:cNvPicPr>
          <p:nvPr>
            <p:ph sz="half" idx="1"/>
          </p:nvPr>
        </p:nvPicPr>
        <p:blipFill>
          <a:blip r:embed="rId3" cstate="print"/>
          <a:srcRect/>
          <a:stretch>
            <a:fillRect/>
          </a:stretch>
        </p:blipFill>
        <p:spPr bwMode="auto">
          <a:xfrm>
            <a:off x="395536" y="692696"/>
            <a:ext cx="4038600" cy="3028950"/>
          </a:xfrm>
          <a:prstGeom prst="rect">
            <a:avLst/>
          </a:prstGeom>
          <a:noFill/>
        </p:spPr>
      </p:pic>
      <p:pic>
        <p:nvPicPr>
          <p:cNvPr id="7171" name="Picture 3" descr="C:\Users\Helen\Photographs\Trees\VETree\Romania Oct 2013\27 Breite young growth starting to swam old tree (3).JPG"/>
          <p:cNvPicPr>
            <a:picLocks noGrp="1" noChangeAspect="1" noChangeArrowheads="1"/>
          </p:cNvPicPr>
          <p:nvPr>
            <p:ph sz="half" idx="2"/>
          </p:nvPr>
        </p:nvPicPr>
        <p:blipFill>
          <a:blip r:embed="rId4" cstate="print"/>
          <a:srcRect/>
          <a:stretch>
            <a:fillRect/>
          </a:stretch>
        </p:blipFill>
        <p:spPr bwMode="auto">
          <a:xfrm>
            <a:off x="4932040" y="1340768"/>
            <a:ext cx="3682504" cy="4910006"/>
          </a:xfrm>
          <a:prstGeom prst="rect">
            <a:avLst/>
          </a:prstGeom>
          <a:noFill/>
        </p:spPr>
      </p:pic>
      <p:sp>
        <p:nvSpPr>
          <p:cNvPr id="5" name="TextBox 4"/>
          <p:cNvSpPr txBox="1">
            <a:spLocks noChangeArrowheads="1"/>
          </p:cNvSpPr>
          <p:nvPr/>
        </p:nvSpPr>
        <p:spPr bwMode="auto">
          <a:xfrm>
            <a:off x="5148064"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
        <p:nvSpPr>
          <p:cNvPr id="6" name="TextBox 5"/>
          <p:cNvSpPr txBox="1"/>
          <p:nvPr/>
        </p:nvSpPr>
        <p:spPr>
          <a:xfrm>
            <a:off x="4572000" y="332656"/>
            <a:ext cx="2304256" cy="769441"/>
          </a:xfrm>
          <a:prstGeom prst="rect">
            <a:avLst/>
          </a:prstGeom>
          <a:noFill/>
        </p:spPr>
        <p:txBody>
          <a:bodyPr wrap="square" rtlCol="0">
            <a:spAutoFit/>
          </a:bodyPr>
          <a:lstStyle/>
          <a:p>
            <a:r>
              <a:rPr lang="ro-RO" sz="4400" dirty="0" smtClean="0"/>
              <a:t>Arbore </a:t>
            </a:r>
            <a:r>
              <a:rPr lang="en-GB" sz="4400" dirty="0" smtClean="0"/>
              <a:t>8</a:t>
            </a:r>
            <a:endParaRPr lang="en-GB" sz="4400" dirty="0"/>
          </a:p>
        </p:txBody>
      </p:sp>
    </p:spTree>
    <p:extLst>
      <p:ext uri="{BB962C8B-B14F-4D97-AF65-F5344CB8AC3E}">
        <p14:creationId xmlns:p14="http://schemas.microsoft.com/office/powerpoint/2010/main" val="182957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3635375" y="476250"/>
            <a:ext cx="5988050" cy="1139825"/>
          </a:xfrm>
        </p:spPr>
        <p:txBody>
          <a:bodyPr/>
          <a:lstStyle/>
          <a:p>
            <a:r>
              <a:rPr lang="ro-RO" altLang="en-US" dirty="0" smtClean="0"/>
              <a:t>Arbore </a:t>
            </a:r>
            <a:r>
              <a:rPr lang="en-GB" altLang="en-US" dirty="0" smtClean="0"/>
              <a:t>9 </a:t>
            </a:r>
          </a:p>
        </p:txBody>
      </p:sp>
      <p:sp>
        <p:nvSpPr>
          <p:cNvPr id="88067" name="Text Placeholder 2"/>
          <p:cNvSpPr>
            <a:spLocks noGrp="1"/>
          </p:cNvSpPr>
          <p:nvPr>
            <p:ph type="body" sz="half" idx="1"/>
          </p:nvPr>
        </p:nvSpPr>
        <p:spPr>
          <a:xfrm>
            <a:off x="457200" y="1711325"/>
            <a:ext cx="4038600" cy="4525963"/>
          </a:xfrm>
        </p:spPr>
        <p:txBody>
          <a:bodyPr/>
          <a:lstStyle/>
          <a:p>
            <a:endParaRPr lang="en-US" altLang="en-US" smtClean="0"/>
          </a:p>
        </p:txBody>
      </p:sp>
      <p:sp>
        <p:nvSpPr>
          <p:cNvPr id="88068" name="Content Placeholder 3"/>
          <p:cNvSpPr>
            <a:spLocks noGrp="1"/>
          </p:cNvSpPr>
          <p:nvPr>
            <p:ph sz="quarter" idx="2"/>
          </p:nvPr>
        </p:nvSpPr>
        <p:spPr>
          <a:xfrm>
            <a:off x="5105400" y="1700213"/>
            <a:ext cx="4038600" cy="3096939"/>
          </a:xfrm>
        </p:spPr>
        <p:txBody>
          <a:bodyPr>
            <a:normAutofit/>
          </a:bodyPr>
          <a:lstStyle/>
          <a:p>
            <a:pPr indent="0">
              <a:buFont typeface="Arial" charset="0"/>
              <a:buNone/>
            </a:pPr>
            <a:r>
              <a:rPr lang="en-GB" altLang="en-US" dirty="0" smtClean="0"/>
              <a:t>Romania: </a:t>
            </a:r>
            <a:r>
              <a:rPr lang="ro-RO" altLang="en-US" dirty="0" smtClean="0"/>
              <a:t>Arbore tăiat în scaun, acum mort – aparent din cauza umbrei pădurii înconjurătoare. </a:t>
            </a:r>
            <a:endParaRPr lang="en-GB" altLang="en-US" dirty="0" smtClean="0"/>
          </a:p>
        </p:txBody>
      </p:sp>
      <p:pic>
        <p:nvPicPr>
          <p:cNvPr id="88069" name="Picture 2" descr="D:\Romania7\Romania7 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1482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82053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872208"/>
          </a:xfrm>
        </p:spPr>
        <p:txBody>
          <a:bodyPr>
            <a:normAutofit fontScale="90000"/>
          </a:bodyPr>
          <a:lstStyle/>
          <a:p>
            <a:r>
              <a:rPr lang="ro-RO" dirty="0" smtClean="0"/>
              <a:t>Arbore </a:t>
            </a:r>
            <a:r>
              <a:rPr lang="en-GB" dirty="0" smtClean="0"/>
              <a:t>10</a:t>
            </a:r>
            <a:r>
              <a:rPr lang="en-GB" sz="2800" dirty="0" smtClean="0"/>
              <a:t/>
            </a:r>
            <a:br>
              <a:rPr lang="en-GB" sz="2800" dirty="0" smtClean="0"/>
            </a:br>
            <a:r>
              <a:rPr lang="ro-RO" sz="2800" dirty="0" smtClean="0"/>
              <a:t>Rezervație naturală în Marea Britanie, cu acces public dar cu număr mic de vizitatori. </a:t>
            </a:r>
            <a:br>
              <a:rPr lang="ro-RO" sz="2800" dirty="0" smtClean="0"/>
            </a:br>
            <a:r>
              <a:rPr lang="ro-RO" sz="2800" dirty="0" smtClean="0"/>
              <a:t>Nu se pășunează dar iarba este tăiată ocazional. </a:t>
            </a:r>
            <a:endParaRPr lang="en-GB" sz="2800" dirty="0"/>
          </a:p>
        </p:txBody>
      </p:sp>
      <p:pic>
        <p:nvPicPr>
          <p:cNvPr id="4098" name="Picture 2" descr="C:\Users\Helen\Photographs\Trees\Trees UK\ATF Byrkley Park Oct 2013\ATF nr Byrkley Park Oct 2013 (4).JPG"/>
          <p:cNvPicPr>
            <a:picLocks noGrp="1" noChangeAspect="1" noChangeArrowheads="1"/>
          </p:cNvPicPr>
          <p:nvPr>
            <p:ph sz="half" idx="1"/>
          </p:nvPr>
        </p:nvPicPr>
        <p:blipFill>
          <a:blip r:embed="rId3" cstate="print"/>
          <a:srcRect/>
          <a:stretch>
            <a:fillRect/>
          </a:stretch>
        </p:blipFill>
        <p:spPr bwMode="auto">
          <a:xfrm>
            <a:off x="467544" y="2708920"/>
            <a:ext cx="4038600" cy="3028950"/>
          </a:xfrm>
          <a:prstGeom prst="rect">
            <a:avLst/>
          </a:prstGeom>
          <a:noFill/>
        </p:spPr>
      </p:pic>
      <p:pic>
        <p:nvPicPr>
          <p:cNvPr id="4099" name="Picture 3" descr="C:\Users\Helen\Photographs\Trees\Trees UK\ATF Byrkley Park Oct 2013\ATF nr Byrkley Park Oct 2013 (8).JPG"/>
          <p:cNvPicPr>
            <a:picLocks noGrp="1" noChangeAspect="1" noChangeArrowheads="1"/>
          </p:cNvPicPr>
          <p:nvPr>
            <p:ph sz="half" idx="2"/>
          </p:nvPr>
        </p:nvPicPr>
        <p:blipFill>
          <a:blip r:embed="rId4" cstate="print"/>
          <a:srcRect/>
          <a:stretch>
            <a:fillRect/>
          </a:stretch>
        </p:blipFill>
        <p:spPr bwMode="auto">
          <a:xfrm>
            <a:off x="5220072" y="2132856"/>
            <a:ext cx="3394472" cy="4525963"/>
          </a:xfrm>
          <a:prstGeom prst="rect">
            <a:avLst/>
          </a:prstGeom>
          <a:noFill/>
        </p:spPr>
      </p:pic>
      <p:sp>
        <p:nvSpPr>
          <p:cNvPr id="5" name="TextBox 4"/>
          <p:cNvSpPr txBox="1">
            <a:spLocks noChangeArrowheads="1"/>
          </p:cNvSpPr>
          <p:nvPr/>
        </p:nvSpPr>
        <p:spPr bwMode="auto">
          <a:xfrm>
            <a:off x="5220072" y="6227464"/>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67337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5004048" y="332656"/>
            <a:ext cx="3744912" cy="2663825"/>
          </a:xfrm>
        </p:spPr>
        <p:txBody>
          <a:bodyPr>
            <a:normAutofit fontScale="90000"/>
          </a:bodyPr>
          <a:lstStyle/>
          <a:p>
            <a:r>
              <a:rPr lang="ro-RO" altLang="en-US" sz="3600" dirty="0" smtClean="0"/>
              <a:t>Arbore </a:t>
            </a:r>
            <a:r>
              <a:rPr lang="en-GB" altLang="en-US" sz="3600" dirty="0" smtClean="0"/>
              <a:t>11</a:t>
            </a:r>
            <a:br>
              <a:rPr lang="en-GB" altLang="en-US" sz="3600" dirty="0" smtClean="0"/>
            </a:br>
            <a:r>
              <a:rPr lang="en-GB" altLang="en-US" sz="3600" dirty="0" smtClean="0"/>
              <a:t>Romania: </a:t>
            </a:r>
            <a:r>
              <a:rPr lang="ro-RO" altLang="en-US" sz="3600" dirty="0" smtClean="0"/>
              <a:t>fag tăiat în scaun în trecut, apoi abandonat, cu ramuri foarte grele. </a:t>
            </a:r>
            <a:endParaRPr lang="en-GB" altLang="en-US" sz="3600" dirty="0" smtClean="0"/>
          </a:p>
        </p:txBody>
      </p:sp>
      <p:sp>
        <p:nvSpPr>
          <p:cNvPr id="93187" name="Text Placeholder 2"/>
          <p:cNvSpPr>
            <a:spLocks noGrp="1"/>
          </p:cNvSpPr>
          <p:nvPr>
            <p:ph type="body" sz="half" idx="1"/>
          </p:nvPr>
        </p:nvSpPr>
        <p:spPr>
          <a:xfrm>
            <a:off x="457200" y="1711325"/>
            <a:ext cx="4038600" cy="4525963"/>
          </a:xfrm>
        </p:spPr>
        <p:txBody>
          <a:bodyPr/>
          <a:lstStyle/>
          <a:p>
            <a:endParaRPr lang="en-US" altLang="en-US" smtClean="0"/>
          </a:p>
        </p:txBody>
      </p:sp>
      <p:pic>
        <p:nvPicPr>
          <p:cNvPr id="93188" name="Picture 2" descr="D:\Romania7\Romania7 0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797425"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89" name="Picture 3" descr="D:\Romania7\Romania7 02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921250" y="3068638"/>
            <a:ext cx="3935413" cy="2952750"/>
          </a:xfrm>
          <a:noFill/>
        </p:spPr>
      </p:pic>
      <p:sp>
        <p:nvSpPr>
          <p:cNvPr id="6" name="TextBox 6"/>
          <p:cNvSpPr txBox="1">
            <a:spLocks noChangeArrowheads="1"/>
          </p:cNvSpPr>
          <p:nvPr/>
        </p:nvSpPr>
        <p:spPr bwMode="auto">
          <a:xfrm>
            <a:off x="0" y="6027737"/>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3005473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2700338" y="0"/>
            <a:ext cx="5842000" cy="1139825"/>
          </a:xfrm>
        </p:spPr>
        <p:txBody>
          <a:bodyPr/>
          <a:lstStyle/>
          <a:p>
            <a:pPr eaLnBrk="1" hangingPunct="1"/>
            <a:r>
              <a:rPr lang="ro-RO" altLang="en-US" dirty="0" smtClean="0"/>
              <a:t>Arbore </a:t>
            </a:r>
            <a:r>
              <a:rPr lang="en-GB" altLang="en-US" dirty="0" smtClean="0"/>
              <a:t>12</a:t>
            </a:r>
          </a:p>
        </p:txBody>
      </p:sp>
      <p:sp>
        <p:nvSpPr>
          <p:cNvPr id="103427" name="Text Placeholder 2"/>
          <p:cNvSpPr>
            <a:spLocks noGrp="1"/>
          </p:cNvSpPr>
          <p:nvPr>
            <p:ph type="body" sz="half" idx="1"/>
          </p:nvPr>
        </p:nvSpPr>
        <p:spPr>
          <a:xfrm>
            <a:off x="395288" y="1052735"/>
            <a:ext cx="8424862" cy="648073"/>
          </a:xfrm>
        </p:spPr>
        <p:txBody>
          <a:bodyPr>
            <a:normAutofit/>
          </a:bodyPr>
          <a:lstStyle/>
          <a:p>
            <a:pPr eaLnBrk="1" hangingPunct="1">
              <a:buNone/>
            </a:pPr>
            <a:r>
              <a:rPr lang="ro-RO" altLang="en-US" sz="2400" dirty="0" smtClean="0"/>
              <a:t>Pășune împădurită în </a:t>
            </a:r>
            <a:r>
              <a:rPr lang="en-GB" altLang="en-US" sz="2400" dirty="0" smtClean="0"/>
              <a:t>Surrey, UK – </a:t>
            </a:r>
            <a:r>
              <a:rPr lang="ro-RO" altLang="en-US" sz="2400" dirty="0" smtClean="0"/>
              <a:t>stejari bătrâni tăiați în scaun.</a:t>
            </a:r>
            <a:endParaRPr lang="en-GB" altLang="en-US" sz="2400" dirty="0" smtClean="0"/>
          </a:p>
        </p:txBody>
      </p:sp>
      <p:pic>
        <p:nvPicPr>
          <p:cNvPr id="103428" name="Picture 2" descr="C:\Users\Helen\Photographs\To be catalogued and stored C and ex HD\13 August 2013 labelled\Ashtead\Ashtead Common VETree Aug 2013 (38).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323850" y="1844675"/>
            <a:ext cx="4032250" cy="5378450"/>
          </a:xfrm>
          <a:noFill/>
        </p:spPr>
      </p:pic>
      <p:pic>
        <p:nvPicPr>
          <p:cNvPr id="103429" name="Picture 3" descr="C:\Users\Helen\Photographs\To be catalogued and stored C and ex HD\13 August 2013 labelled\Ashtead\Ashtead Common VETree Aug 2013 (40).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572000" y="1844675"/>
            <a:ext cx="3744913" cy="4992688"/>
          </a:xfrm>
          <a:noFill/>
        </p:spPr>
      </p:pic>
      <p:sp>
        <p:nvSpPr>
          <p:cNvPr id="103430" name="TextBox 5"/>
          <p:cNvSpPr txBox="1">
            <a:spLocks noChangeArrowheads="1"/>
          </p:cNvSpPr>
          <p:nvPr/>
        </p:nvSpPr>
        <p:spPr bwMode="auto">
          <a:xfrm>
            <a:off x="395288" y="1916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2801263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2719387" y="12778"/>
            <a:ext cx="3311525" cy="1139825"/>
          </a:xfrm>
        </p:spPr>
        <p:txBody>
          <a:bodyPr/>
          <a:lstStyle/>
          <a:p>
            <a:pPr eaLnBrk="1" hangingPunct="1"/>
            <a:r>
              <a:rPr lang="ro-RO" altLang="en-US" dirty="0" smtClean="0"/>
              <a:t>Arbore </a:t>
            </a:r>
            <a:r>
              <a:rPr lang="en-GB" altLang="en-US" dirty="0" smtClean="0"/>
              <a:t>1</a:t>
            </a:r>
            <a:r>
              <a:rPr lang="ro-RO" altLang="en-US" dirty="0" smtClean="0"/>
              <a:t>3</a:t>
            </a:r>
            <a:endParaRPr lang="en-GB" altLang="en-US" dirty="0" smtClean="0"/>
          </a:p>
        </p:txBody>
      </p:sp>
      <p:sp>
        <p:nvSpPr>
          <p:cNvPr id="101379" name="Text Placeholder 2"/>
          <p:cNvSpPr>
            <a:spLocks noGrp="1"/>
          </p:cNvSpPr>
          <p:nvPr>
            <p:ph type="body" sz="half" idx="1"/>
          </p:nvPr>
        </p:nvSpPr>
        <p:spPr>
          <a:xfrm>
            <a:off x="4067175" y="2492896"/>
            <a:ext cx="4038600" cy="4365104"/>
          </a:xfrm>
        </p:spPr>
        <p:txBody>
          <a:bodyPr/>
          <a:lstStyle/>
          <a:p>
            <a:pPr eaLnBrk="1" hangingPunct="1">
              <a:buFont typeface="Wingdings" pitchFamily="2" charset="2"/>
              <a:buNone/>
            </a:pPr>
            <a:r>
              <a:rPr lang="en-GB" altLang="en-US" dirty="0" smtClean="0"/>
              <a:t>   </a:t>
            </a:r>
            <a:r>
              <a:rPr lang="ro-RO" altLang="en-US" dirty="0" smtClean="0"/>
              <a:t>Stejar bătrân pe zidul unui monument istoric</a:t>
            </a:r>
            <a:r>
              <a:rPr lang="en-GB" altLang="en-US" dirty="0" smtClean="0"/>
              <a:t>   Surrey, UK</a:t>
            </a:r>
          </a:p>
        </p:txBody>
      </p:sp>
      <p:pic>
        <p:nvPicPr>
          <p:cNvPr id="101380" name="Picture 3" descr="C:\Users\Helen\Photographs\To be catalogued and stored C and ex HD\13 August 2013 labelled\Ashtead\Ashtead Common VETree Aug 2013 (46).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011863" y="0"/>
            <a:ext cx="3132137" cy="2349500"/>
          </a:xfrm>
          <a:noFill/>
        </p:spPr>
      </p:pic>
      <p:pic>
        <p:nvPicPr>
          <p:cNvPr id="101381" name="Picture 4" descr="C:\Users\Helen\Photographs\To be catalogued and stored C and ex HD\13 August 2013 labelled\Ashtead\Ashtead Common VETree Aug 2013 (49).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5724525" y="4437063"/>
            <a:ext cx="3205163" cy="2403475"/>
          </a:xfrm>
          <a:noFill/>
        </p:spPr>
      </p:pic>
      <p:pic>
        <p:nvPicPr>
          <p:cNvPr id="101382" name="Picture 5" descr="C:\Users\Helen\Photographs\To be catalogued and stored C and ex HD\13 August 2013 labelled\Ashtead\Ashtead Common VETree Aug 2013 (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025525"/>
            <a:ext cx="437515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Box 6"/>
          <p:cNvSpPr txBox="1">
            <a:spLocks noChangeArrowheads="1"/>
          </p:cNvSpPr>
          <p:nvPr/>
        </p:nvSpPr>
        <p:spPr bwMode="auto">
          <a:xfrm>
            <a:off x="179388" y="6308725"/>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1160823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p:txBody>
          <a:bodyPr/>
          <a:lstStyle/>
          <a:p>
            <a:r>
              <a:rPr lang="ro-RO" altLang="en-US" dirty="0" smtClean="0"/>
              <a:t>Arbore </a:t>
            </a:r>
            <a:r>
              <a:rPr lang="sv-SE" altLang="en-US" dirty="0" smtClean="0"/>
              <a:t>1</a:t>
            </a:r>
            <a:r>
              <a:rPr lang="ro-RO" altLang="en-US" dirty="0" smtClean="0"/>
              <a:t>4</a:t>
            </a:r>
            <a:r>
              <a:rPr lang="sv-SE" altLang="en-US" dirty="0" smtClean="0"/>
              <a:t> - Belgi</a:t>
            </a:r>
            <a:r>
              <a:rPr lang="ro-RO" altLang="en-US" dirty="0" smtClean="0"/>
              <a:t>a</a:t>
            </a:r>
            <a:endParaRPr lang="en-GB" altLang="en-US" dirty="0" smtClean="0"/>
          </a:p>
        </p:txBody>
      </p:sp>
      <p:pic>
        <p:nvPicPr>
          <p:cNvPr id="10547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755650" y="1276350"/>
            <a:ext cx="3529013" cy="5302250"/>
          </a:xfrm>
        </p:spPr>
      </p:pic>
      <p:pic>
        <p:nvPicPr>
          <p:cNvPr id="105476" name="Content Placeholder 5"/>
          <p:cNvPicPr>
            <a:picLocks noGrp="1" noChangeAspect="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4572000" y="1268413"/>
            <a:ext cx="3792538" cy="2520950"/>
          </a:xfrm>
        </p:spPr>
      </p:pic>
      <p:pic>
        <p:nvPicPr>
          <p:cNvPr id="105477" name="Content Placeholder 7"/>
          <p:cNvPicPr>
            <a:picLocks noGrp="1" noChangeAspect="1"/>
          </p:cNvPicPr>
          <p:nvPr>
            <p:ph sz="quarter" idx="3"/>
          </p:nvPr>
        </p:nvPicPr>
        <p:blipFill>
          <a:blip r:embed="rId5" cstate="print">
            <a:extLst>
              <a:ext uri="{28A0092B-C50C-407E-A947-70E740481C1C}">
                <a14:useLocalDpi xmlns:a14="http://schemas.microsoft.com/office/drawing/2010/main" val="0"/>
              </a:ext>
            </a:extLst>
          </a:blip>
          <a:srcRect/>
          <a:stretch>
            <a:fillRect/>
          </a:stretch>
        </p:blipFill>
        <p:spPr>
          <a:xfrm>
            <a:off x="4572000" y="4076700"/>
            <a:ext cx="3781425" cy="2514600"/>
          </a:xfrm>
        </p:spPr>
      </p:pic>
      <p:sp>
        <p:nvSpPr>
          <p:cNvPr id="105478" name="TextBox 8"/>
          <p:cNvSpPr txBox="1">
            <a:spLocks noChangeArrowheads="1"/>
          </p:cNvSpPr>
          <p:nvPr/>
        </p:nvSpPr>
        <p:spPr bwMode="auto">
          <a:xfrm>
            <a:off x="755650" y="6165850"/>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Tom Joye</a:t>
            </a:r>
            <a:endParaRPr lang="en-GB" altLang="en-US" dirty="0">
              <a:solidFill>
                <a:schemeClr val="bg1"/>
              </a:solidFill>
            </a:endParaRPr>
          </a:p>
        </p:txBody>
      </p:sp>
    </p:spTree>
    <p:extLst>
      <p:ext uri="{BB962C8B-B14F-4D97-AF65-F5344CB8AC3E}">
        <p14:creationId xmlns:p14="http://schemas.microsoft.com/office/powerpoint/2010/main" val="4211388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p:txBody>
          <a:bodyPr/>
          <a:lstStyle/>
          <a:p>
            <a:r>
              <a:rPr lang="ro-RO" altLang="en-US" dirty="0" smtClean="0"/>
              <a:t>Arbore </a:t>
            </a:r>
            <a:r>
              <a:rPr lang="sv-SE" altLang="en-US" dirty="0" smtClean="0"/>
              <a:t>1</a:t>
            </a:r>
            <a:r>
              <a:rPr lang="ro-RO" altLang="en-US" dirty="0" smtClean="0"/>
              <a:t>5</a:t>
            </a:r>
            <a:r>
              <a:rPr lang="sv-SE" altLang="en-US" dirty="0" smtClean="0"/>
              <a:t> - Belgi</a:t>
            </a:r>
            <a:r>
              <a:rPr lang="ro-RO" altLang="en-US" dirty="0" smtClean="0"/>
              <a:t>a</a:t>
            </a:r>
            <a:endParaRPr lang="en-GB" altLang="en-US" dirty="0" smtClean="0"/>
          </a:p>
        </p:txBody>
      </p:sp>
      <p:pic>
        <p:nvPicPr>
          <p:cNvPr id="106499"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250950"/>
            <a:ext cx="3671888" cy="5529263"/>
          </a:xfrm>
        </p:spPr>
      </p:pic>
      <p:pic>
        <p:nvPicPr>
          <p:cNvPr id="10650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4716463" y="1268413"/>
            <a:ext cx="3633787" cy="5473700"/>
          </a:xfrm>
        </p:spPr>
      </p:pic>
      <p:sp>
        <p:nvSpPr>
          <p:cNvPr id="106501" name="TextBox 9"/>
          <p:cNvSpPr txBox="1">
            <a:spLocks noChangeArrowheads="1"/>
          </p:cNvSpPr>
          <p:nvPr/>
        </p:nvSpPr>
        <p:spPr bwMode="auto">
          <a:xfrm>
            <a:off x="539750" y="1341438"/>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o-RO" altLang="en-US" dirty="0">
                <a:solidFill>
                  <a:schemeClr val="bg1"/>
                </a:solidFill>
              </a:rPr>
              <a:t>F</a:t>
            </a:r>
            <a:r>
              <a:rPr lang="sv-SE" altLang="en-US" dirty="0" smtClean="0">
                <a:solidFill>
                  <a:schemeClr val="bg1"/>
                </a:solidFill>
              </a:rPr>
              <a:t>oto: </a:t>
            </a:r>
            <a:r>
              <a:rPr lang="sv-SE" altLang="en-US" dirty="0">
                <a:solidFill>
                  <a:schemeClr val="bg1"/>
                </a:solidFill>
              </a:rPr>
              <a:t>Tom Joye</a:t>
            </a:r>
            <a:endParaRPr lang="en-GB" altLang="en-US" dirty="0">
              <a:solidFill>
                <a:schemeClr val="bg1"/>
              </a:solidFill>
            </a:endParaRPr>
          </a:p>
        </p:txBody>
      </p:sp>
    </p:spTree>
    <p:extLst>
      <p:ext uri="{BB962C8B-B14F-4D97-AF65-F5344CB8AC3E}">
        <p14:creationId xmlns:p14="http://schemas.microsoft.com/office/powerpoint/2010/main" val="4180476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229200"/>
            <a:ext cx="8229600" cy="1143000"/>
          </a:xfrm>
        </p:spPr>
        <p:txBody>
          <a:bodyPr>
            <a:noAutofit/>
          </a:bodyPr>
          <a:lstStyle/>
          <a:p>
            <a:r>
              <a:rPr lang="en-GB" sz="2800" dirty="0" err="1" smtClean="0"/>
              <a:t>Marpod</a:t>
            </a:r>
            <a:r>
              <a:rPr lang="en-GB" sz="2800" dirty="0" smtClean="0"/>
              <a:t>, Romania: </a:t>
            </a:r>
            <a:r>
              <a:rPr lang="ro-RO" sz="2800" dirty="0" smtClean="0"/>
              <a:t/>
            </a:r>
            <a:br>
              <a:rPr lang="ro-RO" sz="2800" dirty="0" smtClean="0"/>
            </a:br>
            <a:r>
              <a:rPr lang="ro-RO" sz="2800" dirty="0" smtClean="0"/>
              <a:t>Carpen în zonă pășunată cu turme de oi. </a:t>
            </a:r>
            <a:endParaRPr lang="en-GB" sz="2800" dirty="0"/>
          </a:p>
        </p:txBody>
      </p:sp>
      <p:pic>
        <p:nvPicPr>
          <p:cNvPr id="5122" name="Picture 2" descr="C:\Users\Helen\Photographs\Trees\VETree\Romania Oct 2013\15 Marpod wood pasture with oaks (24).JPG"/>
          <p:cNvPicPr>
            <a:picLocks noGrp="1" noChangeAspect="1" noChangeArrowheads="1"/>
          </p:cNvPicPr>
          <p:nvPr>
            <p:ph sz="half" idx="1"/>
          </p:nvPr>
        </p:nvPicPr>
        <p:blipFill>
          <a:blip r:embed="rId3" cstate="print"/>
          <a:srcRect/>
          <a:stretch>
            <a:fillRect/>
          </a:stretch>
        </p:blipFill>
        <p:spPr bwMode="auto">
          <a:xfrm>
            <a:off x="467544" y="1700808"/>
            <a:ext cx="4038600" cy="3028950"/>
          </a:xfrm>
          <a:prstGeom prst="rect">
            <a:avLst/>
          </a:prstGeom>
          <a:noFill/>
        </p:spPr>
      </p:pic>
      <p:pic>
        <p:nvPicPr>
          <p:cNvPr id="5123" name="Picture 3" descr="C:\Users\Helen\Photographs\Trees\VETree\Romania Oct 2013\15 Marpod wood pasture with oaks (17).JPG"/>
          <p:cNvPicPr>
            <a:picLocks noGrp="1" noChangeAspect="1" noChangeArrowheads="1"/>
          </p:cNvPicPr>
          <p:nvPr>
            <p:ph sz="half" idx="2"/>
          </p:nvPr>
        </p:nvPicPr>
        <p:blipFill>
          <a:blip r:embed="rId4" cstate="print"/>
          <a:srcRect/>
          <a:stretch>
            <a:fillRect/>
          </a:stretch>
        </p:blipFill>
        <p:spPr bwMode="auto">
          <a:xfrm>
            <a:off x="4644008" y="1772816"/>
            <a:ext cx="4038600" cy="3028950"/>
          </a:xfrm>
          <a:prstGeom prst="rect">
            <a:avLst/>
          </a:prstGeom>
          <a:noFill/>
        </p:spPr>
      </p:pic>
      <p:sp>
        <p:nvSpPr>
          <p:cNvPr id="5" name="TextBox 4"/>
          <p:cNvSpPr txBox="1">
            <a:spLocks noChangeArrowheads="1"/>
          </p:cNvSpPr>
          <p:nvPr/>
        </p:nvSpPr>
        <p:spPr bwMode="auto">
          <a:xfrm>
            <a:off x="1187624" y="502404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6" name="TextBox 5"/>
          <p:cNvSpPr txBox="1"/>
          <p:nvPr/>
        </p:nvSpPr>
        <p:spPr>
          <a:xfrm>
            <a:off x="3131840" y="476672"/>
            <a:ext cx="2808312" cy="769441"/>
          </a:xfrm>
          <a:prstGeom prst="rect">
            <a:avLst/>
          </a:prstGeom>
          <a:noFill/>
        </p:spPr>
        <p:txBody>
          <a:bodyPr wrap="square" rtlCol="0">
            <a:spAutoFit/>
          </a:bodyPr>
          <a:lstStyle/>
          <a:p>
            <a:r>
              <a:rPr lang="ro-RO" sz="4400" dirty="0" smtClean="0"/>
              <a:t>Arbore </a:t>
            </a:r>
            <a:r>
              <a:rPr lang="en-GB" sz="4400" dirty="0" smtClean="0"/>
              <a:t>1</a:t>
            </a:r>
            <a:r>
              <a:rPr lang="ro-RO" sz="4400" dirty="0" smtClean="0"/>
              <a:t>6</a:t>
            </a:r>
            <a:endParaRPr lang="en-GB" sz="4400" dirty="0"/>
          </a:p>
        </p:txBody>
      </p:sp>
    </p:spTree>
    <p:extLst>
      <p:ext uri="{BB962C8B-B14F-4D97-AF65-F5344CB8AC3E}">
        <p14:creationId xmlns:p14="http://schemas.microsoft.com/office/powerpoint/2010/main" val="1390505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323850" y="4508500"/>
            <a:ext cx="3454400" cy="708025"/>
          </a:xfrm>
        </p:spPr>
        <p:txBody>
          <a:bodyPr>
            <a:normAutofit fontScale="90000"/>
          </a:bodyPr>
          <a:lstStyle/>
          <a:p>
            <a:pPr eaLnBrk="1" hangingPunct="1"/>
            <a:r>
              <a:rPr lang="ro-RO" altLang="en-US" dirty="0" smtClean="0"/>
              <a:t>Arbore</a:t>
            </a:r>
            <a:r>
              <a:rPr lang="en-GB" altLang="en-US" dirty="0" smtClean="0"/>
              <a:t> 1</a:t>
            </a:r>
            <a:r>
              <a:rPr lang="ro-RO" altLang="en-US" dirty="0" smtClean="0"/>
              <a:t>7</a:t>
            </a:r>
            <a:endParaRPr lang="en-GB" altLang="en-US" dirty="0" smtClean="0"/>
          </a:p>
        </p:txBody>
      </p:sp>
      <p:sp>
        <p:nvSpPr>
          <p:cNvPr id="94211" name="Text Placeholder 2"/>
          <p:cNvSpPr>
            <a:spLocks noGrp="1"/>
          </p:cNvSpPr>
          <p:nvPr>
            <p:ph type="body" sz="half" idx="1"/>
          </p:nvPr>
        </p:nvSpPr>
        <p:spPr>
          <a:xfrm>
            <a:off x="23813" y="5251450"/>
            <a:ext cx="3467100" cy="1582738"/>
          </a:xfrm>
        </p:spPr>
        <p:txBody>
          <a:bodyPr>
            <a:normAutofit/>
          </a:bodyPr>
          <a:lstStyle/>
          <a:p>
            <a:pPr indent="0" eaLnBrk="1" hangingPunct="1">
              <a:buNone/>
            </a:pPr>
            <a:r>
              <a:rPr lang="ro-RO" altLang="en-US" dirty="0" smtClean="0"/>
              <a:t>Fag tăiat în scaun abandonat, </a:t>
            </a:r>
            <a:r>
              <a:rPr lang="en-GB" altLang="en-US" dirty="0" smtClean="0"/>
              <a:t>Navarra, Spa</a:t>
            </a:r>
            <a:r>
              <a:rPr lang="ro-RO" altLang="en-US" dirty="0" smtClean="0"/>
              <a:t>nia</a:t>
            </a:r>
            <a:endParaRPr lang="en-GB" altLang="en-US" dirty="0" smtClean="0"/>
          </a:p>
        </p:txBody>
      </p:sp>
      <p:pic>
        <p:nvPicPr>
          <p:cNvPr id="94212" name="Picture 5" descr="C:\Users\Helen\Photographs\To be catalogued and stored C and ex HD\Spain June 2013\CIMG236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191000" y="3143250"/>
            <a:ext cx="4953000" cy="3714750"/>
          </a:xfrm>
          <a:noFill/>
        </p:spPr>
      </p:pic>
      <p:pic>
        <p:nvPicPr>
          <p:cNvPr id="94213" name="Picture 3" descr="C:\Users\Helen\Photographs\To be catalogued and stored C and ex HD\Spain June 2013\CIMG236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413" y="0"/>
            <a:ext cx="5724526"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4" name="Picture 2" descr="C:\Users\Helen\Photographs\To be catalogued and stored C and ex HD\Spain June 2013\CIMG23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363" y="0"/>
            <a:ext cx="4321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5" name="TextBox 6"/>
          <p:cNvSpPr txBox="1">
            <a:spLocks noChangeArrowheads="1"/>
          </p:cNvSpPr>
          <p:nvPr/>
        </p:nvSpPr>
        <p:spPr bwMode="auto">
          <a:xfrm>
            <a:off x="179388" y="476250"/>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ro-RO" altLang="en-US" sz="1800" dirty="0">
                <a:solidFill>
                  <a:schemeClr val="bg1"/>
                </a:solidFill>
                <a:latin typeface="Arial" charset="0"/>
              </a:rPr>
              <a:t>F</a:t>
            </a:r>
            <a:r>
              <a:rPr lang="sv-SE" altLang="en-US" sz="1800" dirty="0" smtClean="0">
                <a:solidFill>
                  <a:schemeClr val="bg1"/>
                </a:solidFill>
                <a:latin typeface="Arial" charset="0"/>
              </a:rPr>
              <a:t>oto: </a:t>
            </a:r>
            <a:r>
              <a:rPr lang="sv-SE" altLang="en-US" sz="1800" dirty="0">
                <a:solidFill>
                  <a:schemeClr val="bg1"/>
                </a:solidFill>
                <a:latin typeface="Arial" charset="0"/>
              </a:rPr>
              <a:t>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3045411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a:t>
            </a:r>
            <a:r>
              <a:rPr lang="ro-RO" dirty="0" smtClean="0"/>
              <a:t>Arbore </a:t>
            </a:r>
            <a:r>
              <a:rPr lang="sv-SE" dirty="0" smtClean="0"/>
              <a:t>1</a:t>
            </a:r>
            <a:r>
              <a:rPr lang="ro-RO" dirty="0" smtClean="0"/>
              <a:t>8</a:t>
            </a:r>
            <a:endParaRPr lang="en-GB"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395536" y="0"/>
            <a:ext cx="4646807" cy="6996317"/>
          </a:xfrm>
        </p:spPr>
      </p:pic>
      <p:sp>
        <p:nvSpPr>
          <p:cNvPr id="7" name="Content Placeholder 6"/>
          <p:cNvSpPr>
            <a:spLocks noGrp="1"/>
          </p:cNvSpPr>
          <p:nvPr>
            <p:ph sz="half" idx="2"/>
          </p:nvPr>
        </p:nvSpPr>
        <p:spPr>
          <a:xfrm>
            <a:off x="5082317" y="1700808"/>
            <a:ext cx="4038600" cy="4525963"/>
          </a:xfrm>
        </p:spPr>
        <p:txBody>
          <a:bodyPr>
            <a:normAutofit/>
          </a:bodyPr>
          <a:lstStyle/>
          <a:p>
            <a:r>
              <a:rPr lang="ro-RO" dirty="0" smtClean="0"/>
              <a:t>Stejar foarte bătrân, estimat a avea aproximativ 800 de ani, la marginea unui câmp arabil și a unui drum asfaltat. </a:t>
            </a:r>
            <a:endParaRPr lang="sv-SE" dirty="0" smtClean="0"/>
          </a:p>
          <a:p>
            <a:r>
              <a:rPr lang="ro-RO" dirty="0" smtClean="0"/>
              <a:t>Stejarul </a:t>
            </a:r>
            <a:r>
              <a:rPr lang="sv-SE" dirty="0" smtClean="0"/>
              <a:t>Trogareds</a:t>
            </a:r>
            <a:endParaRPr lang="en-GB" dirty="0"/>
          </a:p>
        </p:txBody>
      </p:sp>
    </p:spTree>
    <p:extLst>
      <p:ext uri="{BB962C8B-B14F-4D97-AF65-F5344CB8AC3E}">
        <p14:creationId xmlns:p14="http://schemas.microsoft.com/office/powerpoint/2010/main" val="3082653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572000" y="33082"/>
            <a:ext cx="4572000" cy="3036626"/>
          </a:xfr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9" y="0"/>
            <a:ext cx="4554940" cy="6858000"/>
          </a:xfrm>
          <a:prstGeom prst="rect">
            <a:avLst/>
          </a:prstGeom>
        </p:spPr>
      </p:pic>
      <p:pic>
        <p:nvPicPr>
          <p:cNvPr id="5" name="Content Placeholder 4"/>
          <p:cNvPicPr>
            <a:picLocks noGrp="1" noChangeAspect="1"/>
          </p:cNvPicPr>
          <p:nvPr>
            <p:ph sz="half" idx="1"/>
          </p:nvPr>
        </p:nvPicPr>
        <p:blipFill>
          <a:blip r:embed="rId5" cstate="print">
            <a:extLst>
              <a:ext uri="{28A0092B-C50C-407E-A947-70E740481C1C}">
                <a14:useLocalDpi xmlns:a14="http://schemas.microsoft.com/office/drawing/2010/main" val="0"/>
              </a:ext>
            </a:extLst>
          </a:blip>
          <a:stretch>
            <a:fillRect/>
          </a:stretch>
        </p:blipFill>
        <p:spPr>
          <a:xfrm>
            <a:off x="4572000" y="2636912"/>
            <a:ext cx="4572000" cy="3036626"/>
          </a:xfrm>
        </p:spPr>
      </p:pic>
      <p:sp>
        <p:nvSpPr>
          <p:cNvPr id="8" name="TextBox 7"/>
          <p:cNvSpPr txBox="1"/>
          <p:nvPr/>
        </p:nvSpPr>
        <p:spPr>
          <a:xfrm>
            <a:off x="4644008" y="5733256"/>
            <a:ext cx="4499992" cy="954107"/>
          </a:xfrm>
          <a:prstGeom prst="rect">
            <a:avLst/>
          </a:prstGeom>
          <a:noFill/>
        </p:spPr>
        <p:txBody>
          <a:bodyPr wrap="square" rtlCol="0">
            <a:spAutoFit/>
          </a:bodyPr>
          <a:lstStyle/>
          <a:p>
            <a:r>
              <a:rPr lang="ro-RO" sz="2800" dirty="0" smtClean="0"/>
              <a:t>Arbore </a:t>
            </a:r>
            <a:r>
              <a:rPr lang="sv-SE" sz="2800" dirty="0" smtClean="0"/>
              <a:t>1</a:t>
            </a:r>
            <a:r>
              <a:rPr lang="ro-RO" sz="2800" dirty="0" smtClean="0"/>
              <a:t>9</a:t>
            </a:r>
            <a:r>
              <a:rPr lang="sv-SE" sz="2800" dirty="0" smtClean="0"/>
              <a:t> – </a:t>
            </a:r>
            <a:r>
              <a:rPr lang="ro-RO" sz="2800" dirty="0" smtClean="0"/>
              <a:t>stejar cu urme adânci de roți de jur împrejur</a:t>
            </a:r>
            <a:endParaRPr lang="en-GB" sz="2800" dirty="0"/>
          </a:p>
        </p:txBody>
      </p:sp>
    </p:spTree>
    <p:extLst>
      <p:ext uri="{BB962C8B-B14F-4D97-AF65-F5344CB8AC3E}">
        <p14:creationId xmlns:p14="http://schemas.microsoft.com/office/powerpoint/2010/main" val="2120257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8310" y="0"/>
            <a:ext cx="4788023" cy="7208934"/>
          </a:xfrm>
        </p:spPr>
      </p:pic>
      <p:sp>
        <p:nvSpPr>
          <p:cNvPr id="4" name="Content Placeholder 3"/>
          <p:cNvSpPr>
            <a:spLocks noGrp="1"/>
          </p:cNvSpPr>
          <p:nvPr>
            <p:ph sz="half" idx="2"/>
          </p:nvPr>
        </p:nvSpPr>
        <p:spPr>
          <a:xfrm>
            <a:off x="5004048" y="1600200"/>
            <a:ext cx="3682752" cy="4525963"/>
          </a:xfrm>
        </p:spPr>
        <p:txBody>
          <a:bodyPr>
            <a:normAutofit/>
          </a:bodyPr>
          <a:lstStyle/>
          <a:p>
            <a:pPr marL="0" indent="0">
              <a:buNone/>
            </a:pPr>
            <a:r>
              <a:rPr lang="ro-RO" sz="3000" dirty="0" smtClean="0"/>
              <a:t>Arbore 20</a:t>
            </a:r>
            <a:r>
              <a:rPr lang="sv-SE" sz="3000" dirty="0" smtClean="0"/>
              <a:t> </a:t>
            </a:r>
            <a:endParaRPr lang="ro-RO" sz="3000" dirty="0" smtClean="0"/>
          </a:p>
          <a:p>
            <a:pPr marL="0" indent="0">
              <a:buNone/>
            </a:pPr>
            <a:r>
              <a:rPr lang="ro-RO" sz="3000" dirty="0" smtClean="0"/>
              <a:t>Frasin bătrân, tăiat în scaun, cu primele simptome de </a:t>
            </a:r>
            <a:r>
              <a:rPr lang="en-US" sz="3000" i="1" dirty="0" err="1"/>
              <a:t>Chalara</a:t>
            </a:r>
            <a:r>
              <a:rPr lang="en-US" sz="3000" i="1" dirty="0"/>
              <a:t> </a:t>
            </a:r>
            <a:r>
              <a:rPr lang="en-US" sz="3000" i="1" dirty="0" err="1" smtClean="0"/>
              <a:t>fraxinea</a:t>
            </a:r>
            <a:r>
              <a:rPr lang="ro-RO" sz="3000" dirty="0" smtClean="0"/>
              <a:t>.</a:t>
            </a:r>
          </a:p>
        </p:txBody>
      </p:sp>
    </p:spTree>
    <p:extLst>
      <p:ext uri="{BB962C8B-B14F-4D97-AF65-F5344CB8AC3E}">
        <p14:creationId xmlns:p14="http://schemas.microsoft.com/office/powerpoint/2010/main" val="2232008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Arbore </a:t>
            </a:r>
            <a:r>
              <a:rPr lang="sv-SE" dirty="0" smtClean="0"/>
              <a:t>2</a:t>
            </a:r>
            <a:r>
              <a:rPr lang="ro-RO" dirty="0" smtClean="0"/>
              <a:t>1</a:t>
            </a:r>
            <a:r>
              <a:rPr lang="sv-SE" dirty="0" smtClean="0"/>
              <a:t> – </a:t>
            </a:r>
            <a:r>
              <a:rPr lang="ro-RO" dirty="0" smtClean="0"/>
              <a:t>tei tăiat în scaun</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771987" y="1128417"/>
            <a:ext cx="3728005" cy="5612951"/>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16016" y="1212125"/>
            <a:ext cx="3672408" cy="5529243"/>
          </a:xfrm>
        </p:spPr>
      </p:pic>
    </p:spTree>
    <p:extLst>
      <p:ext uri="{BB962C8B-B14F-4D97-AF65-F5344CB8AC3E}">
        <p14:creationId xmlns:p14="http://schemas.microsoft.com/office/powerpoint/2010/main" val="3774568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274638"/>
            <a:ext cx="7787208" cy="1138138"/>
          </a:xfrm>
        </p:spPr>
        <p:txBody>
          <a:bodyPr/>
          <a:lstStyle/>
          <a:p>
            <a:r>
              <a:rPr lang="sv-SE" dirty="0" smtClean="0"/>
              <a:t>                            </a:t>
            </a:r>
            <a:r>
              <a:rPr lang="ro-RO" dirty="0" smtClean="0"/>
              <a:t>Arbore </a:t>
            </a:r>
            <a:r>
              <a:rPr lang="sv-SE" dirty="0" smtClean="0"/>
              <a:t>2</a:t>
            </a:r>
            <a:r>
              <a:rPr lang="ro-RO" dirty="0" smtClean="0"/>
              <a:t>2</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 y="0"/>
            <a:ext cx="5011638" cy="7545612"/>
          </a:xfrm>
        </p:spPr>
      </p:pic>
      <p:sp>
        <p:nvSpPr>
          <p:cNvPr id="4" name="Content Placeholder 3"/>
          <p:cNvSpPr>
            <a:spLocks noGrp="1"/>
          </p:cNvSpPr>
          <p:nvPr>
            <p:ph sz="half" idx="2"/>
          </p:nvPr>
        </p:nvSpPr>
        <p:spPr>
          <a:xfrm>
            <a:off x="5292080" y="1600200"/>
            <a:ext cx="3394720" cy="4525963"/>
          </a:xfrm>
        </p:spPr>
        <p:txBody>
          <a:bodyPr>
            <a:normAutofit/>
          </a:bodyPr>
          <a:lstStyle/>
          <a:p>
            <a:pPr marL="0" indent="0">
              <a:buNone/>
            </a:pPr>
            <a:r>
              <a:rPr lang="ro-RO" sz="3000" dirty="0" smtClean="0"/>
              <a:t>Stejar înconjurat de molizi.</a:t>
            </a:r>
            <a:endParaRPr lang="en-GB" sz="3000" dirty="0"/>
          </a:p>
        </p:txBody>
      </p:sp>
    </p:spTree>
    <p:extLst>
      <p:ext uri="{BB962C8B-B14F-4D97-AF65-F5344CB8AC3E}">
        <p14:creationId xmlns:p14="http://schemas.microsoft.com/office/powerpoint/2010/main" val="18200881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4182</TotalTime>
  <Words>2101</Words>
  <Application>Microsoft Office PowerPoint</Application>
  <PresentationFormat>Diavoorstelling (4:3)</PresentationFormat>
  <Paragraphs>247</Paragraphs>
  <Slides>23</Slides>
  <Notes>22</Notes>
  <HiddenSlides>0</HiddenSlides>
  <MMClips>0</MMClips>
  <ScaleCrop>false</ScaleCrop>
  <HeadingPairs>
    <vt:vector size="4" baseType="variant">
      <vt:variant>
        <vt:lpstr>Thema</vt:lpstr>
      </vt:variant>
      <vt:variant>
        <vt:i4>1</vt:i4>
      </vt:variant>
      <vt:variant>
        <vt:lpstr>Diatitels</vt:lpstr>
      </vt:variant>
      <vt:variant>
        <vt:i4>23</vt:i4>
      </vt:variant>
    </vt:vector>
  </HeadingPairs>
  <TitlesOfParts>
    <vt:vector size="24" baseType="lpstr">
      <vt:lpstr>Office Theme</vt:lpstr>
      <vt:lpstr>Exercițiu gestionare arbori</vt:lpstr>
      <vt:lpstr>Arbore 1 Dumbrava, Romania: Arbori din grădina zoologică</vt:lpstr>
      <vt:lpstr>Arbore 2</vt:lpstr>
      <vt:lpstr>Arbore 3</vt:lpstr>
      <vt:lpstr>Arbore 4</vt:lpstr>
      <vt:lpstr>Arbore 5</vt:lpstr>
      <vt:lpstr>Arbore 6</vt:lpstr>
      <vt:lpstr>Rezervație și sit Natura 2000 Breite, Romania: Stejar înconjurat de pădure de carpeni mai înalți.</vt:lpstr>
      <vt:lpstr>Rezervație și sit Natura 2000 Breite, Romania: carpeni tineri cresc în jurul stejarului bătrân, în pășune cu oi. </vt:lpstr>
      <vt:lpstr>Arbore 9 </vt:lpstr>
      <vt:lpstr>Arbore 10 Rezervație naturală în Marea Britanie, cu acces public dar cu număr mic de vizitatori.  Nu se pășunează dar iarba este tăiată ocazional. </vt:lpstr>
      <vt:lpstr>Arbore 11 Romania: fag tăiat în scaun în trecut, apoi abandonat, cu ramuri foarte grele. </vt:lpstr>
      <vt:lpstr>Arbore 12</vt:lpstr>
      <vt:lpstr>Arbore 13</vt:lpstr>
      <vt:lpstr>Arbore 14 - Belgia</vt:lpstr>
      <vt:lpstr>Arbore 15 - Belgia</vt:lpstr>
      <vt:lpstr>Marpod, Romania:  Carpen în zonă pășunată cu turme de oi. </vt:lpstr>
      <vt:lpstr>Arbore 17</vt:lpstr>
      <vt:lpstr>                                Arbore 18</vt:lpstr>
      <vt:lpstr>PowerPoint-presentatie</vt:lpstr>
      <vt:lpstr>PowerPoint-presentatie</vt:lpstr>
      <vt:lpstr>Arbore 21 – tei tăiat în scaun</vt:lpstr>
      <vt:lpstr>                            Arbore 22</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Vikki</dc:creator>
  <cp:lastModifiedBy>Joye, Tom</cp:lastModifiedBy>
  <cp:revision>47</cp:revision>
  <dcterms:created xsi:type="dcterms:W3CDTF">2013-12-20T11:31:32Z</dcterms:created>
  <dcterms:modified xsi:type="dcterms:W3CDTF">2015-01-21T14:38:57Z</dcterms:modified>
</cp:coreProperties>
</file>