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2" r:id="rId1"/>
  </p:sldMasterIdLst>
  <p:notesMasterIdLst>
    <p:notesMasterId r:id="rId77"/>
  </p:notesMasterIdLst>
  <p:handoutMasterIdLst>
    <p:handoutMasterId r:id="rId78"/>
  </p:handoutMasterIdLst>
  <p:sldIdLst>
    <p:sldId id="256" r:id="rId2"/>
    <p:sldId id="538" r:id="rId3"/>
    <p:sldId id="438" r:id="rId4"/>
    <p:sldId id="643" r:id="rId5"/>
    <p:sldId id="506" r:id="rId6"/>
    <p:sldId id="503" r:id="rId7"/>
    <p:sldId id="345" r:id="rId8"/>
    <p:sldId id="646" r:id="rId9"/>
    <p:sldId id="647" r:id="rId10"/>
    <p:sldId id="452" r:id="rId11"/>
    <p:sldId id="645" r:id="rId12"/>
    <p:sldId id="540" r:id="rId13"/>
    <p:sldId id="453" r:id="rId14"/>
    <p:sldId id="437" r:id="rId15"/>
    <p:sldId id="447" r:id="rId16"/>
    <p:sldId id="555" r:id="rId17"/>
    <p:sldId id="557" r:id="rId18"/>
    <p:sldId id="558" r:id="rId19"/>
    <p:sldId id="559" r:id="rId20"/>
    <p:sldId id="608" r:id="rId21"/>
    <p:sldId id="595" r:id="rId22"/>
    <p:sldId id="693" r:id="rId23"/>
    <p:sldId id="649" r:id="rId24"/>
    <p:sldId id="650" r:id="rId25"/>
    <p:sldId id="651" r:id="rId26"/>
    <p:sldId id="570" r:id="rId27"/>
    <p:sldId id="572" r:id="rId28"/>
    <p:sldId id="574" r:id="rId29"/>
    <p:sldId id="575" r:id="rId30"/>
    <p:sldId id="576" r:id="rId31"/>
    <p:sldId id="661" r:id="rId32"/>
    <p:sldId id="662" r:id="rId33"/>
    <p:sldId id="663" r:id="rId34"/>
    <p:sldId id="664" r:id="rId35"/>
    <p:sldId id="665" r:id="rId36"/>
    <p:sldId id="666" r:id="rId37"/>
    <p:sldId id="667" r:id="rId38"/>
    <p:sldId id="577" r:id="rId39"/>
    <p:sldId id="463" r:id="rId40"/>
    <p:sldId id="544" r:id="rId41"/>
    <p:sldId id="504" r:id="rId42"/>
    <p:sldId id="507" r:id="rId43"/>
    <p:sldId id="515" r:id="rId44"/>
    <p:sldId id="514" r:id="rId45"/>
    <p:sldId id="505" r:id="rId46"/>
    <p:sldId id="509" r:id="rId47"/>
    <p:sldId id="510" r:id="rId48"/>
    <p:sldId id="511" r:id="rId49"/>
    <p:sldId id="392" r:id="rId50"/>
    <p:sldId id="578" r:id="rId51"/>
    <p:sldId id="612" r:id="rId52"/>
    <p:sldId id="516" r:id="rId53"/>
    <p:sldId id="616" r:id="rId54"/>
    <p:sldId id="391" r:id="rId55"/>
    <p:sldId id="614" r:id="rId56"/>
    <p:sldId id="615" r:id="rId57"/>
    <p:sldId id="599" r:id="rId58"/>
    <p:sldId id="431" r:id="rId59"/>
    <p:sldId id="618" r:id="rId60"/>
    <p:sldId id="617" r:id="rId61"/>
    <p:sldId id="579" r:id="rId62"/>
    <p:sldId id="620" r:id="rId63"/>
    <p:sldId id="670" r:id="rId64"/>
    <p:sldId id="671" r:id="rId65"/>
    <p:sldId id="672" r:id="rId66"/>
    <p:sldId id="688" r:id="rId67"/>
    <p:sldId id="474" r:id="rId68"/>
    <p:sldId id="690" r:id="rId69"/>
    <p:sldId id="519" r:id="rId70"/>
    <p:sldId id="691" r:id="rId71"/>
    <p:sldId id="366" r:id="rId72"/>
    <p:sldId id="692" r:id="rId73"/>
    <p:sldId id="552" r:id="rId74"/>
    <p:sldId id="475" r:id="rId75"/>
    <p:sldId id="500" r:id="rId76"/>
  </p:sldIdLst>
  <p:sldSz cx="9144000" cy="6858000" type="screen4x3"/>
  <p:notesSz cx="7099300" cy="1023461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B36E"/>
    <a:srgbClr val="0000CC"/>
    <a:srgbClr val="C6F45E"/>
    <a:srgbClr val="FFFFCC"/>
    <a:srgbClr val="CCFF66"/>
    <a:srgbClr val="FFFF99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000" autoAdjust="0"/>
  </p:normalViewPr>
  <p:slideViewPr>
    <p:cSldViewPr>
      <p:cViewPr>
        <p:scale>
          <a:sx n="100" d="100"/>
          <a:sy n="100" d="100"/>
        </p:scale>
        <p:origin x="-1860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622" y="-90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handoutMaster" Target="handoutMasters/handout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defTabSz="991227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r" defTabSz="991227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defTabSz="991227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200">
                <a:cs typeface="+mn-cs"/>
              </a:defRPr>
            </a:lvl1pPr>
          </a:lstStyle>
          <a:p>
            <a:pPr>
              <a:defRPr/>
            </a:pPr>
            <a:fld id="{5548D4B5-C1A4-D948-8F3E-058DA7F8B432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0401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defTabSz="991227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r" defTabSz="991227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6763"/>
            <a:ext cx="5116512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69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defTabSz="991227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200">
                <a:cs typeface="+mn-cs"/>
              </a:defRPr>
            </a:lvl1pPr>
          </a:lstStyle>
          <a:p>
            <a:pPr>
              <a:defRPr/>
            </a:pPr>
            <a:fld id="{71557ACE-E9B5-BF45-8B06-41633F3C8781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8340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14E80C8-1F82-6F45-BBC4-A4431556F46D}" type="slidenum">
              <a:rPr lang="en-GB" sz="1200"/>
              <a:pPr eaLnBrk="1" hangingPunct="1"/>
              <a:t>1</a:t>
            </a:fld>
            <a:endParaRPr lang="en-GB" sz="120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706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nl-BE" dirty="0" smtClean="0"/>
              <a:t>VETree proiektua</a:t>
            </a:r>
            <a:r>
              <a:rPr lang="nl-BE" baseline="0" dirty="0" smtClean="0"/>
              <a:t> EBko </a:t>
            </a:r>
            <a:r>
              <a:rPr lang="nl-BE" dirty="0" smtClean="0"/>
              <a:t>Leonardo da Vinci funtsekin</a:t>
            </a:r>
            <a:r>
              <a:rPr lang="nl-BE" baseline="0" dirty="0" smtClean="0"/>
              <a:t> finantzatua izan da %75ean. Ikastaro hau proiektu honetan prestatu da eta 6 hizkuntzatan eskuratu daiteke.</a:t>
            </a:r>
            <a:r>
              <a:rPr lang="nl-BE" dirty="0" smtClean="0"/>
              <a:t> Proiektuaren helburua da</a:t>
            </a:r>
            <a:r>
              <a:rPr lang="nl-BE" baseline="0" dirty="0" smtClean="0"/>
              <a:t> prestakuntzarako material egokia eta kalitaztekoa sortzea proiektuan sarturik dauden herrialdeetarako.</a:t>
            </a:r>
            <a:endParaRPr lang="en-GB" dirty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95A56ED-AD1D-F24B-A26A-5FD3FD9CB87E}" type="slidenum">
              <a:rPr lang="en-GB" sz="1200"/>
              <a:pPr eaLnBrk="1" hangingPunct="1"/>
              <a:t>2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738130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nl-BE" dirty="0" smtClean="0"/>
              <a:t>Nor gara gu + nor</a:t>
            </a:r>
            <a:r>
              <a:rPr lang="nl-BE" baseline="0" dirty="0" smtClean="0"/>
              <a:t> zarete zuek</a:t>
            </a:r>
            <a:r>
              <a:rPr lang="nl-BE" dirty="0" smtClean="0"/>
              <a:t> </a:t>
            </a:r>
            <a:r>
              <a:rPr lang="nl-BE" dirty="0"/>
              <a:t>+ </a:t>
            </a:r>
            <a:r>
              <a:rPr lang="nl-BE" dirty="0" smtClean="0"/>
              <a:t>zer</a:t>
            </a:r>
            <a:r>
              <a:rPr lang="nl-BE" baseline="0" dirty="0" smtClean="0"/>
              <a:t> espero duzu</a:t>
            </a:r>
            <a:endParaRPr lang="nl-BE" dirty="0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D76C87C-F3FE-D749-957B-942DCBB0C5A8}" type="slidenum">
              <a:rPr lang="en-GB" sz="1200"/>
              <a:pPr eaLnBrk="1" hangingPunct="1"/>
              <a:t>4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674881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Hauek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dira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egunaren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helburuak</a:t>
            </a:r>
            <a:endParaRPr lang="en-GB" dirty="0"/>
          </a:p>
          <a:p>
            <a:endParaRPr lang="en-GB" dirty="0"/>
          </a:p>
          <a:p>
            <a:r>
              <a:rPr lang="en-GB" dirty="0" err="1" smtClean="0"/>
              <a:t>Egunaren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bukaera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guztiau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egiteko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gauza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izango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zarete</a:t>
            </a:r>
            <a:r>
              <a:rPr lang="en-GB" dirty="0" smtClean="0"/>
              <a:t>.....</a:t>
            </a:r>
            <a:endParaRPr lang="en-GB" dirty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D1669E6-B483-E74D-9DCE-882075DE0EF0}" type="slidenum">
              <a:rPr lang="en-GB" sz="1200"/>
              <a:pPr eaLnBrk="1" hangingPunct="1"/>
              <a:t>5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236117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583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583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583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583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583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58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58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58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58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EE27B57-8BCF-A24B-A843-AC24FBCB0856}" type="slidenum">
              <a:rPr lang="en-GB" sz="1200"/>
              <a:pPr eaLnBrk="1" hangingPunct="1"/>
              <a:t>6</a:t>
            </a:fld>
            <a:endParaRPr lang="en-GB" sz="1200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6763"/>
            <a:ext cx="5114925" cy="3836987"/>
          </a:xfrm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err="1" smtClean="0"/>
              <a:t>Esan</a:t>
            </a:r>
            <a:r>
              <a:rPr lang="en-US" dirty="0" smtClean="0"/>
              <a:t> </a:t>
            </a:r>
            <a:r>
              <a:rPr lang="en-US" dirty="0" err="1" smtClean="0"/>
              <a:t>zuhaitz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zaharrak</a:t>
            </a:r>
            <a:r>
              <a:rPr lang="en-US" baseline="0" dirty="0" smtClean="0"/>
              <a:t> eta </a:t>
            </a:r>
            <a:r>
              <a:rPr lang="en-US" baseline="0" dirty="0" err="1" smtClean="0"/>
              <a:t>beteranoak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garrantzitsuak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direla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ikuspuntu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historiko</a:t>
            </a:r>
            <a:r>
              <a:rPr lang="en-US" baseline="0" dirty="0" smtClean="0"/>
              <a:t> eta </a:t>
            </a:r>
            <a:r>
              <a:rPr lang="en-US" baseline="0" dirty="0" err="1" smtClean="0"/>
              <a:t>kultural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batetik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Historia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asko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ikusi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dute</a:t>
            </a:r>
            <a:r>
              <a:rPr lang="en-US" baseline="0" dirty="0" smtClean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65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4D4CB0A-D955-644E-B6EF-48FEA453698A}" type="slidenum">
              <a:rPr lang="en-GB" sz="1200"/>
              <a:pPr eaLnBrk="1" hangingPunct="1"/>
              <a:t>7</a:t>
            </a:fld>
            <a:endParaRPr lang="en-GB" sz="1200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66763"/>
            <a:ext cx="5121275" cy="3840162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9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Ikastaroaren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arduradunak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lagunduko</a:t>
            </a:r>
            <a:r>
              <a:rPr lang="en-GB" baseline="0" dirty="0" smtClean="0"/>
              <a:t> die parte </a:t>
            </a:r>
            <a:r>
              <a:rPr lang="en-GB" baseline="0" dirty="0" err="1" smtClean="0"/>
              <a:t>hartzaileek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arbelan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zerrenda</a:t>
            </a:r>
            <a:r>
              <a:rPr lang="en-GB" baseline="0" dirty="0" smtClean="0"/>
              <a:t> bat </a:t>
            </a:r>
            <a:r>
              <a:rPr lang="en-GB" baseline="0" dirty="0" err="1" smtClean="0"/>
              <a:t>egiten</a:t>
            </a:r>
            <a:r>
              <a:rPr lang="en-GB" baseline="0" dirty="0" smtClean="0"/>
              <a:t>.</a:t>
            </a:r>
            <a:r>
              <a:rPr lang="en-GB" dirty="0" smtClean="0"/>
              <a:t> </a:t>
            </a:r>
          </a:p>
          <a:p>
            <a:r>
              <a:rPr lang="en-GB" dirty="0" err="1" smtClean="0"/>
              <a:t>Erabili</a:t>
            </a:r>
            <a:r>
              <a:rPr lang="en-GB" dirty="0" smtClean="0"/>
              <a:t> </a:t>
            </a:r>
            <a:r>
              <a:rPr lang="en-GB" dirty="0" err="1" smtClean="0"/>
              <a:t>diapositiba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hau</a:t>
            </a:r>
            <a:r>
              <a:rPr lang="en-GB" baseline="0" dirty="0" smtClean="0"/>
              <a:t> eta </a:t>
            </a:r>
            <a:r>
              <a:rPr lang="en-GB" baseline="0" dirty="0" err="1" smtClean="0"/>
              <a:t>hurrengoa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ideiak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pizteko</a:t>
            </a:r>
            <a:r>
              <a:rPr lang="en-GB" baseline="0" dirty="0" smtClean="0"/>
              <a:t>. </a:t>
            </a:r>
            <a:endParaRPr lang="en-GB" dirty="0"/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5A2D283-FEEF-2542-B04E-46B104890F92}" type="slidenum">
              <a:rPr lang="en-GB" sz="1200"/>
              <a:pPr eaLnBrk="1" hangingPunct="1"/>
              <a:t>8</a:t>
            </a:fld>
            <a:endParaRPr lang="en-GB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Erabili</a:t>
            </a:r>
            <a:r>
              <a:rPr lang="en-GB" dirty="0" smtClean="0"/>
              <a:t> </a:t>
            </a:r>
            <a:r>
              <a:rPr lang="en-GB" dirty="0" err="1" smtClean="0"/>
              <a:t>argazki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zuhaitz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beteranoen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ezaugarriak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hobeki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irudikatzeko</a:t>
            </a:r>
            <a:r>
              <a:rPr lang="en-GB" baseline="0" dirty="0" smtClean="0"/>
              <a:t>. </a:t>
            </a:r>
            <a:endParaRPr lang="en-GB" dirty="0"/>
          </a:p>
          <a:p>
            <a:r>
              <a:rPr lang="en-GB" dirty="0" smtClean="0"/>
              <a:t>Parte </a:t>
            </a:r>
            <a:r>
              <a:rPr lang="en-GB" dirty="0" err="1" smtClean="0"/>
              <a:t>hartzaileei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argazki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gehiago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eman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lekieke</a:t>
            </a:r>
            <a:r>
              <a:rPr lang="en-GB" baseline="0" dirty="0" smtClean="0"/>
              <a:t>, eta </a:t>
            </a:r>
            <a:r>
              <a:rPr lang="en-GB" baseline="0" dirty="0" err="1" smtClean="0"/>
              <a:t>horrela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gaia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sakonago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aztertzeko</a:t>
            </a:r>
            <a:r>
              <a:rPr lang="en-GB" baseline="0" dirty="0" smtClean="0"/>
              <a:t>. </a:t>
            </a:r>
            <a:endParaRPr lang="en-GB" dirty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616762F-0BF2-CD4F-BB63-AD95CE4161B3}" type="slidenum">
              <a:rPr lang="en-GB" sz="1200"/>
              <a:pPr eaLnBrk="1" hangingPunct="1"/>
              <a:t>9</a:t>
            </a:fld>
            <a:endParaRPr lang="en-GB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ECEBB1B-6C0F-144D-BE40-FA7E48DBB6C6}" type="slidenum">
              <a:rPr lang="en-GB" sz="1200"/>
              <a:pPr eaLnBrk="1" hangingPunct="1"/>
              <a:t>10</a:t>
            </a:fld>
            <a:endParaRPr lang="en-GB" sz="1200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5175"/>
            <a:ext cx="5116512" cy="3836988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7738" y="4860925"/>
            <a:ext cx="5203825" cy="4608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err="1" smtClean="0"/>
              <a:t>Badugu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zuhaitz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beteranoen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ezaugarrien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zerrenda</a:t>
            </a:r>
            <a:r>
              <a:rPr lang="en-US" baseline="0" dirty="0" smtClean="0"/>
              <a:t>. Nola </a:t>
            </a:r>
            <a:r>
              <a:rPr lang="en-US" baseline="0" dirty="0" err="1" smtClean="0"/>
              <a:t>lotzen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zuhaitz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baten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zahartze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prozesuarekin</a:t>
            </a:r>
            <a:r>
              <a:rPr lang="en-US" baseline="0" dirty="0" smtClean="0"/>
              <a:t> eta </a:t>
            </a:r>
            <a:r>
              <a:rPr lang="en-US" baseline="0" dirty="0" err="1" smtClean="0"/>
              <a:t>haren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bizi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itxaropenarekin</a:t>
            </a:r>
            <a:r>
              <a:rPr lang="en-US" baseline="0" dirty="0" smtClean="0"/>
              <a:t>? </a:t>
            </a:r>
            <a:endParaRPr lang="en-US" dirty="0"/>
          </a:p>
          <a:p>
            <a:pPr eaLnBrk="1" hangingPunct="1"/>
            <a:r>
              <a:rPr lang="en-US" dirty="0" err="1" smtClean="0"/>
              <a:t>Erabili</a:t>
            </a:r>
            <a:r>
              <a:rPr lang="en-US" dirty="0" smtClean="0"/>
              <a:t> </a:t>
            </a:r>
            <a:r>
              <a:rPr lang="en-US" dirty="0" err="1" smtClean="0"/>
              <a:t>diagrama</a:t>
            </a:r>
            <a:r>
              <a:rPr lang="en-US" dirty="0" smtClean="0"/>
              <a:t> </a:t>
            </a:r>
            <a:r>
              <a:rPr lang="en-US" dirty="0" err="1" smtClean="0"/>
              <a:t>hau</a:t>
            </a:r>
            <a:r>
              <a:rPr lang="en-US" dirty="0" smtClean="0"/>
              <a:t> </a:t>
            </a:r>
            <a:r>
              <a:rPr lang="en-US" dirty="0" err="1" smtClean="0"/>
              <a:t>zuhaitzaren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ageriko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zatien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hazkuntza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azaltzeko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Zer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gertatzen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sustraietan</a:t>
            </a:r>
            <a:r>
              <a:rPr lang="en-US" baseline="0" dirty="0" smtClean="0"/>
              <a:t> eta </a:t>
            </a:r>
            <a:r>
              <a:rPr lang="en-US" baseline="0" dirty="0" err="1" smtClean="0"/>
              <a:t>enbor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zulatuan</a:t>
            </a:r>
            <a:r>
              <a:rPr lang="en-US" baseline="0" dirty="0" smtClean="0"/>
              <a:t>? </a:t>
            </a:r>
          </a:p>
          <a:p>
            <a:pPr eaLnBrk="1" hangingPunct="1"/>
            <a:r>
              <a:rPr lang="en-US" dirty="0" err="1" smtClean="0"/>
              <a:t>Eman</a:t>
            </a:r>
            <a:r>
              <a:rPr lang="en-US" dirty="0" smtClean="0"/>
              <a:t> </a:t>
            </a:r>
            <a:r>
              <a:rPr lang="en-US" dirty="0" err="1" smtClean="0"/>
              <a:t>garrantzia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azken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etapei</a:t>
            </a:r>
            <a:r>
              <a:rPr lang="en-US" baseline="0" dirty="0" smtClean="0"/>
              <a:t> eta </a:t>
            </a:r>
            <a:r>
              <a:rPr lang="en-US" baseline="0" dirty="0" err="1" smtClean="0"/>
              <a:t>azaldu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zergatik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zuhaitza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egiten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txikiagoa</a:t>
            </a:r>
            <a:r>
              <a:rPr lang="en-US" dirty="0" smtClean="0"/>
              <a:t>. </a:t>
            </a:r>
          </a:p>
          <a:p>
            <a:pPr eaLnBrk="1" hangingPunct="1"/>
            <a:r>
              <a:rPr lang="en-US" dirty="0" err="1" smtClean="0"/>
              <a:t>Gakoa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esatea</a:t>
            </a:r>
            <a:r>
              <a:rPr lang="en-US" dirty="0" smtClean="0"/>
              <a:t>, </a:t>
            </a:r>
            <a:r>
              <a:rPr lang="en-US" dirty="0" err="1" smtClean="0"/>
              <a:t>animaliek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bezala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zuhaitzek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mugarik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gabeko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hazkuntza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eredua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dutela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Haien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zelulen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zatiketak</a:t>
            </a:r>
            <a:r>
              <a:rPr lang="en-US" baseline="0" dirty="0" smtClean="0"/>
              <a:t> eta </a:t>
            </a:r>
            <a:r>
              <a:rPr lang="en-US" baseline="0" dirty="0" err="1" smtClean="0"/>
              <a:t>adar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berriak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zur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geruza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berriak</a:t>
            </a:r>
            <a:r>
              <a:rPr lang="en-US" baseline="0" dirty="0" smtClean="0"/>
              <a:t> eta </a:t>
            </a:r>
            <a:r>
              <a:rPr lang="en-US" baseline="0" dirty="0" err="1" smtClean="0"/>
              <a:t>azala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eransteko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ahalmenak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etenik</a:t>
            </a:r>
            <a:r>
              <a:rPr lang="en-US" baseline="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1095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sv-SE" dirty="0" smtClean="0"/>
              <a:t>Dominantzia</a:t>
            </a:r>
            <a:r>
              <a:rPr lang="sv-SE" baseline="0" dirty="0" smtClean="0"/>
              <a:t> apikalari buruz hitz egin, zahartze prozesuaren parte bat bezala</a:t>
            </a:r>
            <a:r>
              <a:rPr lang="sv-SE" dirty="0" smtClean="0"/>
              <a:t>.</a:t>
            </a:r>
            <a:endParaRPr lang="en-GB" dirty="0"/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D123DA9-4603-F641-9064-93D44A2A7E62}" type="slidenum">
              <a:rPr lang="en-GB" sz="1200"/>
              <a:pPr eaLnBrk="1" hangingPunct="1"/>
              <a:t>11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7896852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sv-SE" dirty="0" smtClean="0"/>
              <a:t>Parte</a:t>
            </a:r>
            <a:r>
              <a:rPr lang="sv-SE" baseline="0" dirty="0" smtClean="0"/>
              <a:t> hartzaile guztiekin egiteko ariketa. Zuhaitzen yoga enborraren hustutzea irudikatzeko eta oinarraren zabalera, adinarekin lotua dagoena. Horri esker zuhaitzaren itxura egokitzen da eta denbora gehiago irauten du.</a:t>
            </a:r>
            <a:endParaRPr lang="en-GB" dirty="0"/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3646A4D-9928-3543-B569-7B33BD782196}" type="slidenum">
              <a:rPr lang="en-GB" sz="1200"/>
              <a:pPr eaLnBrk="1" hangingPunct="1"/>
              <a:t>12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132343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Adaburuaren</a:t>
            </a:r>
            <a:r>
              <a:rPr lang="en-GB" dirty="0" smtClean="0"/>
              <a:t> </a:t>
            </a:r>
            <a:r>
              <a:rPr lang="en-GB" dirty="0" err="1" smtClean="0"/>
              <a:t>erretira</a:t>
            </a:r>
            <a:r>
              <a:rPr lang="en-GB" baseline="0" dirty="0" smtClean="0"/>
              <a:t> natural </a:t>
            </a:r>
            <a:r>
              <a:rPr lang="en-GB" baseline="0" dirty="0" err="1" smtClean="0"/>
              <a:t>erakusten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duen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zuhaitza</a:t>
            </a:r>
            <a:r>
              <a:rPr lang="en-GB" baseline="0" dirty="0" smtClean="0"/>
              <a:t>, eta </a:t>
            </a:r>
            <a:r>
              <a:rPr lang="en-GB" baseline="0" dirty="0" err="1" smtClean="0"/>
              <a:t>goiko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adarrak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ihartuak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ditu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Beheragoko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adaburua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bizitasun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handikoa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</a:t>
            </a:r>
            <a:r>
              <a:rPr lang="en-GB" baseline="0" dirty="0" smtClean="0"/>
              <a:t>.</a:t>
            </a:r>
            <a:endParaRPr lang="en-GB" dirty="0"/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D6812A9-3AA1-E24C-9C66-4091D50A465E}" type="slidenum">
              <a:rPr lang="en-GB" sz="1200"/>
              <a:pPr eaLnBrk="1" hangingPunct="1"/>
              <a:t>13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0060837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4464937-1EE3-6446-8109-3BFB2830267F}" type="slidenum">
              <a:rPr lang="en-GB" sz="1200"/>
              <a:pPr eaLnBrk="1" hangingPunct="1"/>
              <a:t>14</a:t>
            </a:fld>
            <a:endParaRPr lang="en-GB" sz="1200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err="1" smtClean="0"/>
              <a:t>Azaldu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nola</a:t>
            </a:r>
            <a:r>
              <a:rPr lang="en-US" baseline="0" dirty="0" smtClean="0"/>
              <a:t> gaur </a:t>
            </a:r>
            <a:r>
              <a:rPr lang="en-US" baseline="0" dirty="0" err="1" smtClean="0"/>
              <a:t>ikusten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dugun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zuhaitza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oso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bestelakoa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izan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zitekeen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iraganean</a:t>
            </a:r>
            <a:r>
              <a:rPr lang="en-US" baseline="0" dirty="0" smtClean="0"/>
              <a:t>.</a:t>
            </a:r>
            <a:endParaRPr lang="en-US" dirty="0"/>
          </a:p>
          <a:p>
            <a:pPr eaLnBrk="1" hangingPunct="1"/>
            <a:r>
              <a:rPr lang="en-US" dirty="0" err="1" smtClean="0"/>
              <a:t>Nork</a:t>
            </a:r>
            <a:r>
              <a:rPr lang="en-US" dirty="0" smtClean="0"/>
              <a:t> </a:t>
            </a:r>
            <a:r>
              <a:rPr lang="en-US" dirty="0" err="1" smtClean="0"/>
              <a:t>pentsa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zezakeen</a:t>
            </a:r>
            <a:r>
              <a:rPr lang="en-US" baseline="0" dirty="0" smtClean="0"/>
              <a:t> 2009ko </a:t>
            </a:r>
            <a:r>
              <a:rPr lang="en-US" baseline="0" dirty="0" err="1" smtClean="0"/>
              <a:t>zuhaitz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horrenbeste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kudeaturik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zegoela</a:t>
            </a:r>
            <a:r>
              <a:rPr lang="en-US" baseline="0" dirty="0" smtClean="0"/>
              <a:t> </a:t>
            </a:r>
            <a:r>
              <a:rPr lang="en-US" dirty="0" smtClean="0"/>
              <a:t>1910ean?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9923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Erabili</a:t>
            </a:r>
            <a:r>
              <a:rPr lang="en-GB" dirty="0" smtClean="0"/>
              <a:t> </a:t>
            </a:r>
            <a:r>
              <a:rPr lang="en-GB" dirty="0" err="1" smtClean="0"/>
              <a:t>diagrama</a:t>
            </a:r>
            <a:r>
              <a:rPr lang="en-GB" dirty="0" smtClean="0"/>
              <a:t> </a:t>
            </a:r>
            <a:r>
              <a:rPr lang="en-GB" dirty="0" err="1" smtClean="0"/>
              <a:t>hau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azaltzeko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espezie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diferenteek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diametroen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garapena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diferentea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izaten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dutela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Ahaztu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gabe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datuak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Erresuma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Batuari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dagozkiola</a:t>
            </a:r>
            <a:r>
              <a:rPr lang="en-GB" baseline="0" dirty="0" smtClean="0"/>
              <a:t> eta </a:t>
            </a:r>
            <a:r>
              <a:rPr lang="en-GB" baseline="0" dirty="0" err="1" smtClean="0"/>
              <a:t>gutxi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gorabeherako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datuak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direla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Ikasleentzako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erreferentziazko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tresna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hau</a:t>
            </a:r>
            <a:r>
              <a:rPr lang="en-GB" baseline="0" dirty="0" smtClean="0"/>
              <a:t>.</a:t>
            </a:r>
          </a:p>
          <a:p>
            <a:r>
              <a:rPr lang="en-GB" baseline="0" dirty="0" err="1" smtClean="0"/>
              <a:t>Zuhaitz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beteranoa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tamaintatik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independenteagoa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zaharra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baino</a:t>
            </a:r>
            <a:r>
              <a:rPr lang="en-GB" baseline="0" dirty="0" smtClean="0"/>
              <a:t>.</a:t>
            </a:r>
            <a:endParaRPr lang="en-GB" dirty="0"/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AA4262B-F075-C444-95C5-545B31B91D68}" type="slidenum">
              <a:rPr lang="en-GB" sz="1200"/>
              <a:pPr eaLnBrk="1" hangingPunct="1"/>
              <a:t>15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3839464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Ikus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dezagun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orain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basa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bizitzaren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balioa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zuhaitz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beteranoetan</a:t>
            </a:r>
            <a:r>
              <a:rPr lang="en-GB" baseline="0" dirty="0" smtClean="0"/>
              <a:t>…</a:t>
            </a:r>
            <a:endParaRPr lang="en-GB" dirty="0"/>
          </a:p>
          <a:p>
            <a:endParaRPr lang="en-GB" dirty="0"/>
          </a:p>
          <a:p>
            <a:r>
              <a:rPr lang="en-GB" dirty="0" err="1" smtClean="0"/>
              <a:t>Aurkezpen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labur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honen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helburua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basa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bizitzaren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balioaz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hitz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egitea</a:t>
            </a:r>
            <a:r>
              <a:rPr lang="en-GB" baseline="0" dirty="0" smtClean="0"/>
              <a:t>.</a:t>
            </a:r>
            <a:endParaRPr lang="en-GB" dirty="0"/>
          </a:p>
        </p:txBody>
      </p:sp>
      <p:sp>
        <p:nvSpPr>
          <p:cNvPr id="4915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12E3C0A-5C5D-6742-A029-B1DD48EF3C41}" type="slidenum">
              <a:rPr lang="en-GB" sz="1200"/>
              <a:pPr eaLnBrk="1" hangingPunct="1"/>
              <a:t>16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8465870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Zati</a:t>
            </a:r>
            <a:r>
              <a:rPr lang="en-GB" dirty="0" smtClean="0"/>
              <a:t> </a:t>
            </a:r>
            <a:r>
              <a:rPr lang="en-GB" dirty="0" err="1" smtClean="0"/>
              <a:t>guztiak</a:t>
            </a:r>
            <a:r>
              <a:rPr lang="en-GB" dirty="0" smtClean="0"/>
              <a:t> </a:t>
            </a:r>
            <a:r>
              <a:rPr lang="en-GB" dirty="0" err="1" smtClean="0"/>
              <a:t>dira</a:t>
            </a:r>
            <a:r>
              <a:rPr lang="en-GB" dirty="0" smtClean="0"/>
              <a:t> </a:t>
            </a:r>
            <a:r>
              <a:rPr lang="en-GB" dirty="0" err="1" smtClean="0"/>
              <a:t>onak</a:t>
            </a:r>
            <a:r>
              <a:rPr lang="en-GB" dirty="0" smtClean="0"/>
              <a:t> </a:t>
            </a:r>
            <a:r>
              <a:rPr lang="en-GB" dirty="0" err="1" smtClean="0"/>
              <a:t>basa</a:t>
            </a:r>
            <a:r>
              <a:rPr lang="en-GB" dirty="0" smtClean="0"/>
              <a:t> </a:t>
            </a:r>
            <a:r>
              <a:rPr lang="en-GB" dirty="0" err="1" smtClean="0"/>
              <a:t>bizitzarako</a:t>
            </a:r>
            <a:r>
              <a:rPr lang="en-GB" dirty="0" smtClean="0"/>
              <a:t>: </a:t>
            </a:r>
            <a:r>
              <a:rPr lang="en-GB" dirty="0" err="1" smtClean="0"/>
              <a:t>hostoak</a:t>
            </a:r>
            <a:r>
              <a:rPr lang="en-GB" dirty="0" smtClean="0"/>
              <a:t>,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adarrak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sustraiak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zuloak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azala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kimuak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fruituak</a:t>
            </a:r>
            <a:r>
              <a:rPr lang="en-GB" baseline="0" dirty="0" smtClean="0"/>
              <a:t>……</a:t>
            </a:r>
            <a:endParaRPr lang="sv-SE" dirty="0"/>
          </a:p>
          <a:p>
            <a:endParaRPr lang="en-GB" dirty="0"/>
          </a:p>
          <a:p>
            <a:r>
              <a:rPr lang="en-GB" dirty="0" smtClean="0"/>
              <a:t>Eta </a:t>
            </a:r>
            <a:r>
              <a:rPr lang="en-GB" dirty="0" err="1" smtClean="0"/>
              <a:t>baita</a:t>
            </a:r>
            <a:r>
              <a:rPr lang="en-GB" dirty="0" smtClean="0"/>
              <a:t> </a:t>
            </a:r>
            <a:r>
              <a:rPr lang="en-GB" dirty="0" err="1" smtClean="0"/>
              <a:t>zuhaitz</a:t>
            </a:r>
            <a:r>
              <a:rPr lang="en-GB" dirty="0" smtClean="0"/>
              <a:t> </a:t>
            </a:r>
            <a:r>
              <a:rPr lang="en-GB" dirty="0" err="1" smtClean="0"/>
              <a:t>beteranoen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ezaugarriak</a:t>
            </a:r>
            <a:r>
              <a:rPr lang="en-GB" baseline="0" dirty="0" smtClean="0"/>
              <a:t> ere: </a:t>
            </a:r>
            <a:r>
              <a:rPr lang="en-GB" baseline="0" dirty="0" err="1" smtClean="0"/>
              <a:t>onddoen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fruitudun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guneak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putzu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txikiak</a:t>
            </a:r>
            <a:r>
              <a:rPr lang="en-GB" baseline="0" dirty="0" smtClean="0"/>
              <a:t>… </a:t>
            </a:r>
            <a:endParaRPr lang="en-GB" dirty="0"/>
          </a:p>
          <a:p>
            <a:endParaRPr lang="en-GB" dirty="0"/>
          </a:p>
        </p:txBody>
      </p:sp>
      <p:sp>
        <p:nvSpPr>
          <p:cNvPr id="5120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5D2021F-5CE9-9B47-A96E-FDEEFBC910CE}" type="slidenum">
              <a:rPr lang="en-GB" sz="1200"/>
              <a:pPr eaLnBrk="1" hangingPunct="1"/>
              <a:t>17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1160695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Gure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irekietan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horizontalak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likenetarako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motzek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usteldura-gune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sortzen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gehiago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tantaiak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Kaltetutako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zuloak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deskonposaketa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prozesuak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sortzen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guneak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Espezie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asko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zuloetan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Paisaia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kulturalak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garrantzitsuak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bakarrik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eremu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babestuetako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GB" dirty="0"/>
          </a:p>
        </p:txBody>
      </p:sp>
      <p:sp>
        <p:nvSpPr>
          <p:cNvPr id="5325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0D26957-E0A8-BE40-AF7E-0ACA20A29213}" type="slidenum">
              <a:rPr lang="en-GB" sz="1200"/>
              <a:pPr eaLnBrk="1" hangingPunct="1"/>
              <a:t>18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3897390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Mantenugaiak</a:t>
            </a:r>
            <a:r>
              <a:rPr lang="en-GB" dirty="0" smtClean="0"/>
              <a:t> </a:t>
            </a:r>
            <a:r>
              <a:rPr lang="en-GB" dirty="0" err="1" smtClean="0"/>
              <a:t>askatzen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ditu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xilofagoek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erreziklatuko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dituztenak</a:t>
            </a:r>
            <a:r>
              <a:rPr lang="en-GB" baseline="0" dirty="0" smtClean="0"/>
              <a:t>. </a:t>
            </a: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Egurra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energia-iturria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hura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erabiltzeko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organismoentzat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Deskonposaketa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prozesuak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zura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eraldatzen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du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orduan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organismo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erabil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dezakete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GB" dirty="0"/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F358101-7AD2-5649-A7F4-07726E86F3CF}" type="slidenum">
              <a:rPr lang="en-GB" sz="1200"/>
              <a:pPr eaLnBrk="1" hangingPunct="1"/>
              <a:t>19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0394529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Enbor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hustu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barreneko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sustraiak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bakarrik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ikus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daitezke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puskatu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Geroago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sustrai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egiturazko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zatiak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osatzera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iristen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Laetiporus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sulphureus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haritzen</a:t>
            </a:r>
            <a:r>
              <a:rPr lang="es-ES" sz="1200" i="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zurgiharrean</a:t>
            </a:r>
            <a:r>
              <a:rPr lang="es-ES" sz="1200" i="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aritzen</a:t>
            </a:r>
            <a:r>
              <a:rPr lang="es-ES" sz="1200" i="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 </a:t>
            </a:r>
            <a:r>
              <a:rPr lang="es-ES" sz="1200" i="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usteldura-onddo</a:t>
            </a:r>
            <a:r>
              <a:rPr lang="es-ES" sz="1200" i="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i="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da. </a:t>
            </a:r>
            <a:r>
              <a:rPr lang="es-ES" sz="1200" i="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Birziklatzaile</a:t>
            </a:r>
            <a:r>
              <a:rPr lang="es-ES" sz="1200" i="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“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crucal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”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GB" dirty="0"/>
          </a:p>
        </p:txBody>
      </p:sp>
      <p:sp>
        <p:nvSpPr>
          <p:cNvPr id="5734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2C8FDAD-F200-A043-8F36-8F207532E94D}" type="slidenum">
              <a:rPr lang="en-GB" sz="1200"/>
              <a:pPr eaLnBrk="1" hangingPunct="1"/>
              <a:t>20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9622589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Baldintza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diferenteek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usteldura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diferenteak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sortzen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marroia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edo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beltza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izan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daitezke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hezeak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edo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lehorrak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leunak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edo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gogorrak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…</a:t>
            </a:r>
            <a:endParaRPr lang="en-GB" dirty="0" smtClean="0">
              <a:solidFill>
                <a:srgbClr val="000000"/>
              </a:solidFill>
            </a:endParaRP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Usteldura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arreak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zelulosa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du fase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goiztiar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batean, lignina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ukitu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gabe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utziz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nahiz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onddoak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ligninan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alterazioren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eragin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badezake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zelulosara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hobeki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iristeko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GB" dirty="0" smtClean="0">
              <a:solidFill>
                <a:srgbClr val="000000"/>
              </a:solidFill>
            </a:endParaRP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Emaitza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ligninan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aberatsa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habitat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hobea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organismo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askorentzat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Denborarekin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zuloak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edo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hutsarteak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sortuko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luke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lortuko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onddo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marroi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bakarrik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Usteldura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zurian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eskaintza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zabala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horietako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lignina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zelulosa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puskatzen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proportzio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Aldi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usteldurak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deitzen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zura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hauskor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usteldura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zuriak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maila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muturrean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zelulosak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ukitu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gabe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irauten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prozesuaren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etapa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berantiar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arte,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zure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utziz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malgu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batean.</a:t>
            </a:r>
            <a:endParaRPr lang="en-GB" dirty="0" smtClean="0"/>
          </a:p>
          <a:p>
            <a:endParaRPr lang="en-GB" b="1" dirty="0" smtClean="0"/>
          </a:p>
          <a:p>
            <a:endParaRPr lang="en-GB" dirty="0"/>
          </a:p>
        </p:txBody>
      </p:sp>
      <p:sp>
        <p:nvSpPr>
          <p:cNvPr id="5939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DEF3C7F-A577-274D-88AB-63C66F480B5E}" type="slidenum">
              <a:rPr lang="en-GB" sz="1200"/>
              <a:pPr eaLnBrk="1" hangingPunct="1"/>
              <a:t>21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2945641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Deskonposaketa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mota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diferenteak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hainbat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organismok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erabiliak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Adibidez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zulo batean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hainbat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ornogabek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erabilitako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hainbat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mikrohabitat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daude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Deskonposaketak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aurrera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neurrian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espezie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diferenteek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erabiliko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kolonizazio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emigrazio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segida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osatuz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2.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ariketa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Zenbaki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hizki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bakoitza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mikrohabitat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ornogabeen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espezie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diferenteentzat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Adierazi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txoko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ekologikoen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aniztasuna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GB" dirty="0"/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3E4A9CA-8C12-EF45-82AC-1F489819100B}" type="slidenum">
              <a:rPr lang="en-GB" sz="1200"/>
              <a:pPr eaLnBrk="1" hangingPunct="1"/>
              <a:t>22</a:t>
            </a:fld>
            <a:endParaRPr lang="en-GB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Osatu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txikiak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fotokopiak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irakurtzeko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Adierazi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izandatu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habitatak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haien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ezaugarriak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Ondorengo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foileto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lekieke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une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honetan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GB" dirty="0" smtClean="0"/>
          </a:p>
        </p:txBody>
      </p:sp>
      <p:sp>
        <p:nvSpPr>
          <p:cNvPr id="9421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D9FE061-7D9C-0C4B-9178-F5846EA416A1}" type="slidenum">
              <a:rPr lang="en-GB" sz="1200"/>
              <a:pPr eaLnBrk="1" hangingPunct="1"/>
              <a:t>23</a:t>
            </a:fld>
            <a:endParaRPr lang="en-GB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EB2B201-6AE0-3948-B7FB-A5EE85C373FF}" type="slidenum">
              <a:rPr lang="sv-SE">
                <a:cs typeface="ＭＳ Ｐゴシック" charset="0"/>
              </a:rPr>
              <a:pPr/>
              <a:t>24</a:t>
            </a:fld>
            <a:endParaRPr lang="sv-SE">
              <a:cs typeface="ＭＳ Ｐゴシック" charset="0"/>
            </a:endParaRPr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bioaniztasuna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pisuen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bloke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bezalakoa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Auzoko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aniztasun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handia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espezialistak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generalistak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US" dirty="0" smtClean="0"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Aniztasun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handia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taxonomikoetan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Kakalardoak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euliak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liztorrak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pipiak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pseudolupuak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armiarmak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ehunzangoak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Elikatzeko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eran ere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aniztasun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zabala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harrapariak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deskonposatzaileak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bizkarroiak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osatzen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elikaduraren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katea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mantenugaien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birziklajean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polen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eramale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garrantzitsuak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Ageri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animalien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datuak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norbaite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galdetuko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balu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C</a:t>
            </a: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ylindroiulus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puctatus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-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milazango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deskonposatzen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 zura,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deskonposatzailea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generalista.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Pemphredon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lugubris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-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Mournful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lizarra-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anobiid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kakarraldoen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habietan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-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existentziak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habia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afido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paralizatuekin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Dendrochernes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cyrneus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azal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sarriaren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azpian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harraparia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Gauez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ateratzen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ehizatzera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azalealean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Moraphaga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i="1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choragella</a:t>
            </a:r>
            <a:r>
              <a:rPr lang="es-ES" sz="1200" i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-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Saproxylic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pipia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–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larbel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zur-onddoak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jaten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GB" b="1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 </a:t>
            </a:r>
          </a:p>
          <a:p>
            <a:endParaRPr lang="en-GB" dirty="0" smtClean="0"/>
          </a:p>
          <a:p>
            <a:endParaRPr lang="en-GB" b="1" dirty="0" smtClean="0"/>
          </a:p>
          <a:p>
            <a:endParaRPr lang="en-GB" dirty="0"/>
          </a:p>
        </p:txBody>
      </p:sp>
      <p:sp>
        <p:nvSpPr>
          <p:cNvPr id="7782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8D56EF2-8872-BF4A-AC7C-5400C9BC5895}" type="slidenum">
              <a:rPr lang="en-GB" sz="1200"/>
              <a:pPr eaLnBrk="1" hangingPunct="1"/>
              <a:t>25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5100612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Ornogabe</a:t>
            </a:r>
            <a:r>
              <a:rPr lang="en-GB" dirty="0" smtClean="0"/>
              <a:t> </a:t>
            </a:r>
            <a:r>
              <a:rPr lang="en-GB" dirty="0" err="1" smtClean="0"/>
              <a:t>asko</a:t>
            </a:r>
            <a:r>
              <a:rPr lang="en-GB" dirty="0" smtClean="0"/>
              <a:t> eta </a:t>
            </a:r>
            <a:r>
              <a:rPr lang="en-GB" dirty="0" err="1" smtClean="0"/>
              <a:t>anitzak</a:t>
            </a:r>
            <a:r>
              <a:rPr lang="en-GB" dirty="0" smtClean="0"/>
              <a:t> </a:t>
            </a:r>
            <a:r>
              <a:rPr lang="en-GB" dirty="0" err="1" smtClean="0"/>
              <a:t>bizi</a:t>
            </a:r>
            <a:r>
              <a:rPr lang="en-GB" dirty="0" smtClean="0"/>
              <a:t> </a:t>
            </a:r>
            <a:r>
              <a:rPr lang="en-GB" dirty="0" err="1" smtClean="0"/>
              <a:t>dira</a:t>
            </a:r>
            <a:r>
              <a:rPr lang="en-GB" dirty="0" smtClean="0"/>
              <a:t> </a:t>
            </a:r>
            <a:r>
              <a:rPr lang="en-GB" dirty="0" err="1" smtClean="0"/>
              <a:t>zuhaitz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beteranoekin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erlazionaturik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Hona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hemen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horietako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batzuk</a:t>
            </a:r>
            <a:r>
              <a:rPr lang="en-GB" baseline="0" dirty="0" smtClean="0"/>
              <a:t>:</a:t>
            </a:r>
            <a:endParaRPr lang="en-GB" dirty="0"/>
          </a:p>
          <a:p>
            <a:r>
              <a:rPr lang="en-GB" dirty="0" err="1" smtClean="0"/>
              <a:t>Ornogabeak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diferenteak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dira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beste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organismoengandik</a:t>
            </a:r>
            <a:r>
              <a:rPr lang="en-GB" dirty="0" smtClean="0"/>
              <a:t>:</a:t>
            </a:r>
            <a:endParaRPr lang="en-GB" dirty="0"/>
          </a:p>
          <a:p>
            <a:pPr>
              <a:buFontTx/>
              <a:buChar char="•"/>
            </a:pPr>
            <a:r>
              <a:rPr lang="en-GB" dirty="0"/>
              <a:t> </a:t>
            </a:r>
            <a:r>
              <a:rPr lang="en-GB" dirty="0" err="1" smtClean="0"/>
              <a:t>Askok</a:t>
            </a:r>
            <a:r>
              <a:rPr lang="en-GB" dirty="0" smtClean="0"/>
              <a:t>,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denek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urte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bateko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bizi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zikloa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dute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Horrek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kalteberak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bilakatzen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ditu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aldaketekiko</a:t>
            </a:r>
            <a:r>
              <a:rPr lang="en-GB" baseline="0" dirty="0" smtClean="0"/>
              <a:t>. </a:t>
            </a:r>
            <a:endParaRPr lang="en-GB" dirty="0"/>
          </a:p>
          <a:p>
            <a:pPr>
              <a:buFontTx/>
              <a:buChar char="•"/>
            </a:pPr>
            <a:r>
              <a:rPr lang="en-GB" dirty="0"/>
              <a:t> </a:t>
            </a:r>
            <a:r>
              <a:rPr lang="en-GB" dirty="0" smtClean="0"/>
              <a:t>Ale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gazteek</a:t>
            </a:r>
            <a:r>
              <a:rPr lang="en-GB" baseline="0" dirty="0" smtClean="0"/>
              <a:t> eta </a:t>
            </a:r>
            <a:r>
              <a:rPr lang="en-GB" baseline="0" dirty="0" err="1" smtClean="0"/>
              <a:t>helduek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behar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diferenteak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dituzte</a:t>
            </a:r>
            <a:r>
              <a:rPr lang="en-GB" dirty="0" smtClean="0"/>
              <a:t> (</a:t>
            </a:r>
            <a:r>
              <a:rPr lang="en-GB" dirty="0" err="1" smtClean="0"/>
              <a:t>larbek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zuhaitz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barrenean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jan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dezakete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deskonposatzen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ari</a:t>
            </a:r>
            <a:r>
              <a:rPr lang="en-GB" baseline="0" dirty="0" smtClean="0"/>
              <a:t> den </a:t>
            </a:r>
            <a:r>
              <a:rPr lang="en-GB" baseline="0" dirty="0" err="1" smtClean="0"/>
              <a:t>zura</a:t>
            </a:r>
            <a:r>
              <a:rPr lang="en-GB" baseline="0" dirty="0" smtClean="0"/>
              <a:t>, eta </a:t>
            </a:r>
            <a:r>
              <a:rPr lang="en-GB" baseline="0" dirty="0" err="1" smtClean="0"/>
              <a:t>helduak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kanpoko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nektar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agian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beharko</a:t>
            </a:r>
            <a:r>
              <a:rPr lang="en-GB" baseline="0" dirty="0" smtClean="0"/>
              <a:t> du </a:t>
            </a:r>
            <a:r>
              <a:rPr lang="en-GB" dirty="0" smtClean="0"/>
              <a:t> </a:t>
            </a:r>
            <a:r>
              <a:rPr lang="en-GB" dirty="0" err="1" smtClean="0"/>
              <a:t>ugaldu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baino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lehen</a:t>
            </a:r>
            <a:r>
              <a:rPr lang="en-GB" dirty="0" smtClean="0"/>
              <a:t>).</a:t>
            </a:r>
            <a:endParaRPr lang="en-GB" dirty="0"/>
          </a:p>
          <a:p>
            <a:pPr>
              <a:buFontTx/>
              <a:buChar char="•"/>
            </a:pPr>
            <a:r>
              <a:rPr lang="en-GB" dirty="0"/>
              <a:t> </a:t>
            </a:r>
            <a:r>
              <a:rPr lang="en-GB" dirty="0" err="1" smtClean="0"/>
              <a:t>Batzuek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errekerimedu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bereziak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dituzte</a:t>
            </a:r>
            <a:r>
              <a:rPr lang="en-GB" baseline="0" dirty="0" smtClean="0"/>
              <a:t>: </a:t>
            </a:r>
            <a:r>
              <a:rPr lang="en-GB" dirty="0" smtClean="0"/>
              <a:t>cobweb </a:t>
            </a:r>
            <a:r>
              <a:rPr lang="en-GB" dirty="0" err="1" smtClean="0"/>
              <a:t>kakalardoaren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larbak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jaten</a:t>
            </a:r>
            <a:r>
              <a:rPr lang="en-GB" baseline="0" dirty="0" smtClean="0"/>
              <a:t> du </a:t>
            </a:r>
            <a:r>
              <a:rPr lang="en-GB" baseline="0" dirty="0" err="1" smtClean="0"/>
              <a:t>armiarmeek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hildako</a:t>
            </a:r>
            <a:r>
              <a:rPr lang="en-GB" baseline="0" dirty="0" smtClean="0"/>
              <a:t> eta </a:t>
            </a:r>
            <a:r>
              <a:rPr lang="en-GB" baseline="0" dirty="0" err="1" smtClean="0"/>
              <a:t>zurrupatutakoak</a:t>
            </a:r>
            <a:r>
              <a:rPr lang="en-GB" baseline="0" dirty="0" smtClean="0"/>
              <a:t>!</a:t>
            </a:r>
            <a:endParaRPr lang="en-GB" dirty="0"/>
          </a:p>
          <a:p>
            <a:r>
              <a:rPr lang="en-GB" dirty="0"/>
              <a:t>= </a:t>
            </a:r>
            <a:r>
              <a:rPr lang="en-GB" i="1" dirty="0" err="1"/>
              <a:t>Ctesias</a:t>
            </a:r>
            <a:r>
              <a:rPr lang="en-GB" i="1" dirty="0"/>
              <a:t> </a:t>
            </a:r>
            <a:r>
              <a:rPr lang="en-GB" i="1" dirty="0" err="1"/>
              <a:t>serra</a:t>
            </a:r>
            <a:r>
              <a:rPr lang="en-GB" i="1" dirty="0"/>
              <a:t> </a:t>
            </a:r>
            <a:r>
              <a:rPr lang="en-GB" dirty="0"/>
              <a:t>larva  </a:t>
            </a:r>
            <a:r>
              <a:rPr lang="en-GB" dirty="0" err="1"/>
              <a:t>Dermestidae</a:t>
            </a:r>
            <a:endParaRPr lang="en-GB" dirty="0"/>
          </a:p>
          <a:p>
            <a:r>
              <a:rPr lang="en-GB" dirty="0" err="1" smtClean="0"/>
              <a:t>Elikatu</a:t>
            </a:r>
            <a:r>
              <a:rPr lang="en-GB" dirty="0" smtClean="0"/>
              <a:t> </a:t>
            </a:r>
            <a:r>
              <a:rPr lang="en-GB" dirty="0" err="1" smtClean="0"/>
              <a:t>egiten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zuhaiz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zaharren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azpian</a:t>
            </a:r>
            <a:r>
              <a:rPr lang="en-GB" baseline="0" dirty="0" smtClean="0"/>
              <a:t> </a:t>
            </a:r>
            <a:r>
              <a:rPr lang="en-GB" i="1" dirty="0" err="1" smtClean="0"/>
              <a:t>Amaurobius</a:t>
            </a:r>
            <a:r>
              <a:rPr lang="en-GB" dirty="0" smtClean="0"/>
              <a:t> </a:t>
            </a:r>
            <a:r>
              <a:rPr lang="en-GB" dirty="0" err="1" smtClean="0"/>
              <a:t>sareetan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harrapatutakoez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Ileak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ditu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armiarmez</a:t>
            </a:r>
            <a:r>
              <a:rPr lang="en-GB" baseline="0" dirty="0" smtClean="0"/>
              <a:t> eta </a:t>
            </a:r>
            <a:r>
              <a:rPr lang="en-GB" baseline="0" dirty="0" err="1" smtClean="0"/>
              <a:t>liztorrez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babesteko</a:t>
            </a:r>
            <a:r>
              <a:rPr lang="en-GB" baseline="0" dirty="0" smtClean="0"/>
              <a:t>. </a:t>
            </a:r>
            <a:endParaRPr lang="en-GB" dirty="0"/>
          </a:p>
          <a:p>
            <a:pPr>
              <a:buFontTx/>
              <a:buChar char="•"/>
            </a:pPr>
            <a:endParaRPr lang="en-GB" dirty="0"/>
          </a:p>
          <a:p>
            <a:r>
              <a:rPr lang="en-GB" dirty="0" err="1" smtClean="0"/>
              <a:t>Beste</a:t>
            </a:r>
            <a:r>
              <a:rPr lang="en-GB" dirty="0" smtClean="0"/>
              <a:t> </a:t>
            </a:r>
            <a:r>
              <a:rPr lang="en-GB" dirty="0" err="1" smtClean="0"/>
              <a:t>argazkia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</a:t>
            </a:r>
            <a:r>
              <a:rPr lang="en-GB" baseline="0" dirty="0" smtClean="0"/>
              <a:t> </a:t>
            </a:r>
            <a:r>
              <a:rPr lang="en-GB" i="1" dirty="0" err="1" smtClean="0"/>
              <a:t>Helophilus</a:t>
            </a:r>
            <a:r>
              <a:rPr lang="en-GB" i="1" dirty="0" smtClean="0"/>
              <a:t> </a:t>
            </a:r>
            <a:r>
              <a:rPr lang="en-GB" i="1" dirty="0" err="1"/>
              <a:t>pendulus</a:t>
            </a:r>
            <a:r>
              <a:rPr lang="en-GB" i="1" dirty="0"/>
              <a:t> </a:t>
            </a:r>
            <a:r>
              <a:rPr lang="en-GB" dirty="0" err="1"/>
              <a:t>Syrphidae</a:t>
            </a:r>
            <a:r>
              <a:rPr lang="en-GB" dirty="0"/>
              <a:t> (hover fly)</a:t>
            </a:r>
          </a:p>
          <a:p>
            <a:r>
              <a:rPr lang="en-GB" dirty="0"/>
              <a:t>‘football jersey fly’ (really!). only </a:t>
            </a:r>
            <a:r>
              <a:rPr lang="en-GB" dirty="0" err="1"/>
              <a:t>facultatively</a:t>
            </a:r>
            <a:r>
              <a:rPr lang="en-GB" dirty="0"/>
              <a:t> </a:t>
            </a:r>
            <a:r>
              <a:rPr lang="en-GB" dirty="0" err="1"/>
              <a:t>saproxylic</a:t>
            </a:r>
            <a:r>
              <a:rPr lang="en-GB" dirty="0"/>
              <a:t> – </a:t>
            </a:r>
            <a:r>
              <a:rPr lang="en-GB" dirty="0" err="1" smtClean="0"/>
              <a:t>deskonposatzen</a:t>
            </a:r>
            <a:r>
              <a:rPr lang="en-GB" dirty="0" smtClean="0"/>
              <a:t> </a:t>
            </a:r>
            <a:r>
              <a:rPr lang="en-GB" dirty="0" err="1" smtClean="0"/>
              <a:t>ari</a:t>
            </a:r>
            <a:r>
              <a:rPr lang="en-GB" baseline="0" dirty="0" smtClean="0"/>
              <a:t> den </a:t>
            </a:r>
            <a:r>
              <a:rPr lang="en-GB" baseline="0" dirty="0" err="1" smtClean="0"/>
              <a:t>materia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jaten</a:t>
            </a:r>
            <a:r>
              <a:rPr lang="en-GB" baseline="0" dirty="0" smtClean="0"/>
              <a:t> du, </a:t>
            </a:r>
            <a:r>
              <a:rPr lang="en-GB" baseline="0" dirty="0" err="1" smtClean="0"/>
              <a:t>baina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baita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ur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gainean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dauden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hostoak</a:t>
            </a:r>
            <a:r>
              <a:rPr lang="en-GB" baseline="0" dirty="0" smtClean="0"/>
              <a:t>.</a:t>
            </a:r>
            <a:endParaRPr lang="en-GB" dirty="0"/>
          </a:p>
          <a:p>
            <a:pPr>
              <a:buFontTx/>
              <a:buChar char="•"/>
            </a:pPr>
            <a:endParaRPr lang="en-GB" dirty="0"/>
          </a:p>
          <a:p>
            <a:endParaRPr lang="en-GB" dirty="0"/>
          </a:p>
        </p:txBody>
      </p:sp>
      <p:sp>
        <p:nvSpPr>
          <p:cNvPr id="7577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4BA5A53-843C-F64C-BD00-3C6D1341C0DA}" type="slidenum">
              <a:rPr lang="en-GB" sz="1200"/>
              <a:pPr eaLnBrk="1" hangingPunct="1"/>
              <a:t>26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42662337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Tokian</a:t>
            </a:r>
            <a:r>
              <a:rPr lang="en-GB" dirty="0" smtClean="0"/>
              <a:t> </a:t>
            </a:r>
            <a:r>
              <a:rPr lang="en-GB" dirty="0" err="1" smtClean="0"/>
              <a:t>tokiko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espezieak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ekarri</a:t>
            </a:r>
            <a:r>
              <a:rPr lang="en-GB" baseline="0" dirty="0" smtClean="0"/>
              <a:t>.</a:t>
            </a:r>
            <a:endParaRPr lang="en-GB" dirty="0" smtClean="0"/>
          </a:p>
          <a:p>
            <a:endParaRPr lang="en-GB" dirty="0" smtClean="0"/>
          </a:p>
          <a:p>
            <a:r>
              <a:rPr lang="en-GB" i="1" dirty="0" err="1" smtClean="0"/>
              <a:t>Limoniscus</a:t>
            </a:r>
            <a:r>
              <a:rPr lang="en-GB" i="1" dirty="0" smtClean="0"/>
              <a:t> </a:t>
            </a:r>
            <a:r>
              <a:rPr lang="en-GB" i="1" dirty="0" err="1" smtClean="0"/>
              <a:t>violaceus</a:t>
            </a:r>
            <a:r>
              <a:rPr lang="en-GB" i="1" dirty="0" smtClean="0"/>
              <a:t> </a:t>
            </a:r>
            <a:r>
              <a:rPr lang="en-GB" i="0" dirty="0" err="1" smtClean="0"/>
              <a:t>bizi</a:t>
            </a:r>
            <a:r>
              <a:rPr lang="en-GB" i="0" baseline="0" dirty="0" smtClean="0"/>
              <a:t> eta </a:t>
            </a:r>
            <a:r>
              <a:rPr lang="en-GB" i="0" baseline="0" dirty="0" err="1" smtClean="0"/>
              <a:t>garatzen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dira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oso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pago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zaharretan</a:t>
            </a:r>
            <a:r>
              <a:rPr lang="en-GB" i="0" baseline="0" dirty="0" smtClean="0"/>
              <a:t>, </a:t>
            </a:r>
            <a:r>
              <a:rPr lang="en-GB" i="0" baseline="0" dirty="0" err="1" smtClean="0"/>
              <a:t>helduak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deskonposatzen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ari</a:t>
            </a:r>
            <a:r>
              <a:rPr lang="en-GB" i="0" baseline="0" dirty="0" smtClean="0"/>
              <a:t> den </a:t>
            </a:r>
            <a:r>
              <a:rPr lang="en-GB" i="0" baseline="0" dirty="0" err="1" smtClean="0"/>
              <a:t>zura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jaten</a:t>
            </a:r>
            <a:r>
              <a:rPr lang="en-GB" i="0" baseline="0" dirty="0" smtClean="0"/>
              <a:t> du, eta </a:t>
            </a:r>
            <a:r>
              <a:rPr lang="en-GB" i="0" baseline="0" dirty="0" err="1" smtClean="0"/>
              <a:t>larbek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lurrean</a:t>
            </a:r>
            <a:r>
              <a:rPr lang="en-GB" i="0" baseline="0" dirty="0" smtClean="0"/>
              <a:t>, </a:t>
            </a:r>
            <a:r>
              <a:rPr lang="en-GB" i="0" baseline="0" dirty="0" err="1" smtClean="0"/>
              <a:t>deskonposatzen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ari</a:t>
            </a:r>
            <a:r>
              <a:rPr lang="en-GB" i="0" baseline="0" dirty="0" smtClean="0"/>
              <a:t> den </a:t>
            </a:r>
            <a:r>
              <a:rPr lang="en-GB" i="0" baseline="0" dirty="0" err="1" smtClean="0"/>
              <a:t>zerrautsean</a:t>
            </a:r>
            <a:r>
              <a:rPr lang="en-GB" i="0" baseline="0" dirty="0" smtClean="0"/>
              <a:t>, eta </a:t>
            </a:r>
            <a:r>
              <a:rPr lang="en-GB" i="0" baseline="0" dirty="0" err="1" smtClean="0"/>
              <a:t>intsektu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hondarrak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jaten</a:t>
            </a:r>
            <a:r>
              <a:rPr lang="en-GB" i="0" baseline="0" dirty="0" smtClean="0"/>
              <a:t> </a:t>
            </a:r>
            <a:r>
              <a:rPr lang="en-GB" i="0" baseline="0" dirty="0" err="1" smtClean="0"/>
              <a:t>dituzte</a:t>
            </a:r>
            <a:r>
              <a:rPr lang="en-GB" i="0" baseline="0" dirty="0" smtClean="0"/>
              <a:t>.</a:t>
            </a:r>
            <a:endParaRPr lang="en-GB" i="0" dirty="0" smtClean="0"/>
          </a:p>
          <a:p>
            <a:r>
              <a:rPr lang="en-GB" dirty="0" smtClean="0"/>
              <a:t> </a:t>
            </a:r>
          </a:p>
          <a:p>
            <a:endParaRPr lang="en-GB" dirty="0"/>
          </a:p>
        </p:txBody>
      </p:sp>
      <p:sp>
        <p:nvSpPr>
          <p:cNvPr id="8192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94740CA-98EE-BC40-AB43-E2D284EEE5F8}" type="slidenum">
              <a:rPr lang="en-GB" sz="1200"/>
              <a:pPr eaLnBrk="1" hangingPunct="1"/>
              <a:t>27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0070140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Adineko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zuloak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zuhaitzetan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–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normalean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gazte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ageri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gazte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multzoetan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tartekoetan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Beharrezkoa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belaunaldi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berriak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ziurtatzea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GB" dirty="0" smtClean="0"/>
          </a:p>
        </p:txBody>
      </p:sp>
      <p:sp>
        <p:nvSpPr>
          <p:cNvPr id="8601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B4E9E14-CEF4-CB4F-8C3D-42FC137919DD}" type="slidenum">
              <a:rPr lang="en-GB" sz="1200"/>
              <a:pPr eaLnBrk="1" hangingPunct="1"/>
              <a:t>28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4892864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arteko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belaunaldi-jauzi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horrek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nahi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kudeaketa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aktiboa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dela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habitat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egokiak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sortzeko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gazteagoetan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Hemen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ideia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ematen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zuloak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sortzeko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belaunaldi-jauzia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murrizteko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Irudian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erakusten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mota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egokia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jauzi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handia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gazteen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artean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Batzuetan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gazteenak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kentzea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alternatiba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izan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argi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gehiago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izanen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zaharragoentzat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Habitat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egokiak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lortzen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horrela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naturalki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badaude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GB" dirty="0"/>
          </a:p>
        </p:txBody>
      </p:sp>
      <p:sp>
        <p:nvSpPr>
          <p:cNvPr id="8806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81468C7-ED2B-D94F-842E-EB44F3BE07E0}" type="slidenum">
              <a:rPr lang="en-GB" sz="1200"/>
              <a:pPr eaLnBrk="1" hangingPunct="1"/>
              <a:t>29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7740544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01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3A24911-58D2-2F4B-AD1F-6DA5B8A4FCED}" type="slidenum">
              <a:rPr lang="en-GB" sz="1200"/>
              <a:pPr eaLnBrk="1" hangingPunct="1"/>
              <a:t>30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9049916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Balore</a:t>
            </a:r>
            <a:r>
              <a:rPr lang="en-GB" dirty="0" smtClean="0"/>
              <a:t> </a:t>
            </a:r>
            <a:r>
              <a:rPr lang="en-GB" dirty="0" err="1" smtClean="0"/>
              <a:t>biologikoak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dira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bakarrak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zuhait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zaharretan</a:t>
            </a:r>
            <a:r>
              <a:rPr lang="en-GB" baseline="0" dirty="0" smtClean="0"/>
              <a:t>… </a:t>
            </a:r>
            <a:endParaRPr lang="en-GB" dirty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9C3CE7D6-B272-2443-BD70-C43B6A2D3B8F}" type="slidenum">
              <a:rPr lang="en-GB"/>
              <a:pPr/>
              <a:t>31</a:t>
            </a:fld>
            <a:endParaRPr lang="en-GB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sv-SE" dirty="0" smtClean="0"/>
              <a:t>Zuhaitz lerroak</a:t>
            </a:r>
            <a:r>
              <a:rPr lang="sv-SE" baseline="0" dirty="0" smtClean="0"/>
              <a:t>  edo pasealeku arbolatuak estetikoki oso garrantzitsuak izan daitezke, baita kulturari eta bioaniztasunari buruz. Horregaktik gatazka batzuk sor daitezke interesen arabera. </a:t>
            </a:r>
            <a:endParaRPr lang="en-GB" dirty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D34CD54-6110-624B-8BD3-0F513295D173}" type="slidenum">
              <a:rPr lang="en-GB"/>
              <a:pPr/>
              <a:t>32</a:t>
            </a:fld>
            <a:endParaRPr lang="en-GB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Gehiagao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esan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liteke</a:t>
            </a:r>
            <a:endParaRPr lang="en-GB" dirty="0" smtClean="0"/>
          </a:p>
          <a:p>
            <a:r>
              <a:rPr lang="en-GB" dirty="0" err="1" smtClean="0"/>
              <a:t>Suedian</a:t>
            </a:r>
            <a:r>
              <a:rPr lang="en-GB" dirty="0" smtClean="0"/>
              <a:t> </a:t>
            </a:r>
            <a:r>
              <a:rPr lang="en-GB" dirty="0" err="1" smtClean="0"/>
              <a:t>zuhaitz</a:t>
            </a:r>
            <a:r>
              <a:rPr lang="en-GB" dirty="0" smtClean="0"/>
              <a:t> </a:t>
            </a:r>
            <a:r>
              <a:rPr lang="en-GB" dirty="0" err="1" smtClean="0"/>
              <a:t>honek</a:t>
            </a:r>
            <a:r>
              <a:rPr lang="en-GB" dirty="0" smtClean="0"/>
              <a:t> </a:t>
            </a:r>
            <a:r>
              <a:rPr lang="en-GB" dirty="0" err="1" smtClean="0"/>
              <a:t>leienda</a:t>
            </a:r>
            <a:r>
              <a:rPr lang="en-GB" baseline="0" dirty="0" smtClean="0"/>
              <a:t> bat </a:t>
            </a:r>
            <a:r>
              <a:rPr lang="en-GB" baseline="0" dirty="0" err="1" smtClean="0"/>
              <a:t>dauka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pertsona</a:t>
            </a:r>
            <a:r>
              <a:rPr lang="en-GB" baseline="0" dirty="0" smtClean="0"/>
              <a:t> bat </a:t>
            </a:r>
            <a:r>
              <a:rPr lang="en-GB" baseline="0" dirty="0" err="1" smtClean="0"/>
              <a:t>bertan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sendatu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zena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azpitik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pasatzerakoan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sendatzen</a:t>
            </a:r>
            <a:r>
              <a:rPr lang="en-GB" baseline="0" dirty="0" smtClean="0"/>
              <a:t> omen </a:t>
            </a:r>
            <a:r>
              <a:rPr lang="en-GB" baseline="0" dirty="0" err="1" smtClean="0"/>
              <a:t>zara</a:t>
            </a:r>
            <a:r>
              <a:rPr lang="en-GB" baseline="0" dirty="0" smtClean="0"/>
              <a:t>. </a:t>
            </a:r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FAE6A40-4AAB-EA42-96B8-6F6773D0309E}" type="slidenum">
              <a:rPr lang="en-GB"/>
              <a:pPr/>
              <a:t>33</a:t>
            </a:fld>
            <a:endParaRPr lang="en-GB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Gizakiek</a:t>
            </a:r>
            <a:r>
              <a:rPr lang="en-GB" dirty="0" smtClean="0"/>
              <a:t> </a:t>
            </a:r>
            <a:r>
              <a:rPr lang="en-GB" dirty="0" err="1" smtClean="0"/>
              <a:t>moldatutako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paisaiak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diseinatuak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edo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naturalak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toki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garrantzitsuak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dira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zuhaitz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zaharrentzat</a:t>
            </a:r>
            <a:r>
              <a:rPr lang="en-GB" baseline="0" dirty="0" smtClean="0"/>
              <a:t>. </a:t>
            </a:r>
            <a:endParaRPr lang="en-GB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AFA3982-F48F-3F45-95D2-351DDB2368D1}" type="slidenum">
              <a:rPr lang="en-GB"/>
              <a:pPr/>
              <a:t>34</a:t>
            </a:fld>
            <a:endParaRPr lang="en-GB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67F2D8C-306B-0948-BF86-F01098BBDDDB}" type="slidenum">
              <a:rPr lang="en-GB"/>
              <a:pPr/>
              <a:t>35</a:t>
            </a:fld>
            <a:endParaRPr lang="en-GB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65C23C2-B99F-F847-8B33-1B71CD6168F4}" type="slidenum">
              <a:rPr lang="en-GB"/>
              <a:pPr/>
              <a:t>36</a:t>
            </a:fld>
            <a:endParaRPr lang="en-GB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Definizioak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</a:t>
            </a: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Lehenegoa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Suediekoa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non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tamainak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zenbakiak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garrantzitsuak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2004tik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aurrera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erabilia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Bigarrena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Erresuma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Batukoa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…</a:t>
            </a: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Hemen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?</a:t>
            </a:r>
            <a:endParaRPr lang="sv-SE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BEC810D-00E7-E549-91A8-ED49C1852E41}" type="slidenum">
              <a:rPr lang="en-GB"/>
              <a:pPr/>
              <a:t>37</a:t>
            </a:fld>
            <a:endParaRPr lang="en-GB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Espezien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aniztasunak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ekosistemei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sendotasuna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die,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tamainak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egonkortasuna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GB" dirty="0"/>
          </a:p>
        </p:txBody>
      </p:sp>
      <p:sp>
        <p:nvSpPr>
          <p:cNvPr id="9216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2C9D563-E863-3A43-A8ED-17A46CE05D74}" type="slidenum">
              <a:rPr lang="en-GB" sz="1200"/>
              <a:pPr eaLnBrk="1" hangingPunct="1"/>
              <a:t>38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13454479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Garrantzitsua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ahaztu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oihanean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eztabaida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hilari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buruz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inportantea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lurrean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zutik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Zur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hilari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buruzko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orria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banatu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gelan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lehen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/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agian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errazagoa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). </a:t>
            </a:r>
            <a:endParaRPr lang="en-GB" dirty="0" smtClean="0"/>
          </a:p>
        </p:txBody>
      </p:sp>
      <p:sp>
        <p:nvSpPr>
          <p:cNvPr id="10137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895D724-8B9F-DC46-A8D2-464E83A130CC}" type="slidenum">
              <a:rPr lang="en-GB" sz="1200"/>
              <a:pPr eaLnBrk="1" hangingPunct="1"/>
              <a:t>40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68546531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Arratsalderako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helburuak</a:t>
            </a:r>
            <a:endParaRPr lang="en-GB" dirty="0"/>
          </a:p>
        </p:txBody>
      </p:sp>
      <p:sp>
        <p:nvSpPr>
          <p:cNvPr id="10342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576E13D-DC90-4C42-A24E-DF85CB36C56D}" type="slidenum">
              <a:rPr lang="en-GB" sz="1200"/>
              <a:pPr eaLnBrk="1" hangingPunct="1"/>
              <a:t>41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9962764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Azaldu</a:t>
            </a:r>
            <a:r>
              <a:rPr lang="en-GB" dirty="0" smtClean="0"/>
              <a:t> </a:t>
            </a:r>
            <a:r>
              <a:rPr lang="en-GB" dirty="0" err="1" smtClean="0"/>
              <a:t>ariketa</a:t>
            </a:r>
            <a:r>
              <a:rPr lang="en-GB" dirty="0" smtClean="0"/>
              <a:t> eta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banatu</a:t>
            </a:r>
            <a:r>
              <a:rPr lang="en-GB" dirty="0" smtClean="0"/>
              <a:t> (</a:t>
            </a:r>
            <a:r>
              <a:rPr lang="en-GB" dirty="0" err="1" smtClean="0"/>
              <a:t>banaka</a:t>
            </a:r>
            <a:r>
              <a:rPr lang="en-GB" dirty="0" smtClean="0"/>
              <a:t> </a:t>
            </a:r>
            <a:r>
              <a:rPr lang="en-GB" dirty="0" err="1" smtClean="0"/>
              <a:t>egiteko</a:t>
            </a:r>
            <a:r>
              <a:rPr lang="en-GB" dirty="0" smtClean="0"/>
              <a:t>)</a:t>
            </a:r>
          </a:p>
          <a:p>
            <a:endParaRPr lang="en-GB" dirty="0" smtClean="0"/>
          </a:p>
          <a:p>
            <a:r>
              <a:rPr lang="en-GB" dirty="0" err="1" smtClean="0"/>
              <a:t>Gero</a:t>
            </a:r>
            <a:r>
              <a:rPr lang="en-GB" dirty="0" smtClean="0"/>
              <a:t> </a:t>
            </a:r>
            <a:r>
              <a:rPr lang="en-GB" dirty="0" err="1" smtClean="0"/>
              <a:t>eman</a:t>
            </a:r>
            <a:r>
              <a:rPr lang="en-GB" dirty="0" smtClean="0"/>
              <a:t>  </a:t>
            </a:r>
            <a:r>
              <a:rPr lang="en-GB" dirty="0" err="1" smtClean="0"/>
              <a:t>erantzunak</a:t>
            </a:r>
            <a:r>
              <a:rPr lang="en-GB" dirty="0" smtClean="0"/>
              <a:t> </a:t>
            </a:r>
            <a:r>
              <a:rPr lang="en-GB" dirty="0" err="1" smtClean="0"/>
              <a:t>saio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labur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batean</a:t>
            </a:r>
            <a:endParaRPr lang="en-GB" dirty="0"/>
          </a:p>
        </p:txBody>
      </p:sp>
      <p:sp>
        <p:nvSpPr>
          <p:cNvPr id="10547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66A7E88-4460-C045-90CC-DA9DD86214C0}" type="slidenum">
              <a:rPr lang="en-GB" sz="1200"/>
              <a:pPr eaLnBrk="1" hangingPunct="1"/>
              <a:t>42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6007784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Diapositiba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hurrengoa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sustraien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saiorako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da, 1,5 m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diametrokoa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Gorde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Bikain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! 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etxetik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hurbil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adarrek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leihoak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marratzen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etxekoek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lo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gorde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nahi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egokia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gatazkarik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esku-hartu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da, eta bota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GB" dirty="0"/>
          </a:p>
        </p:txBody>
      </p:sp>
      <p:sp>
        <p:nvSpPr>
          <p:cNvPr id="10752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1EA262E-EE50-444E-A32A-C19152E56BD3}" type="slidenum">
              <a:rPr lang="en-GB" sz="1200"/>
              <a:pPr eaLnBrk="1" hangingPunct="1"/>
              <a:t>43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05802329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Sustraien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azken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diapositiba</a:t>
            </a:r>
            <a:r>
              <a:rPr lang="en-GB" dirty="0" smtClean="0"/>
              <a:t>:</a:t>
            </a:r>
            <a:endParaRPr lang="en-GB" dirty="0"/>
          </a:p>
          <a:p>
            <a:r>
              <a:rPr lang="en-GB" dirty="0" err="1" smtClean="0"/>
              <a:t>Irudikatzeko</a:t>
            </a:r>
            <a:r>
              <a:rPr lang="en-GB" dirty="0" smtClean="0"/>
              <a:t> </a:t>
            </a:r>
            <a:r>
              <a:rPr lang="en-GB" dirty="0" err="1" smtClean="0"/>
              <a:t>sustraiak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babesteko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eremua</a:t>
            </a:r>
            <a:endParaRPr lang="en-GB" b="1" dirty="0"/>
          </a:p>
        </p:txBody>
      </p:sp>
      <p:sp>
        <p:nvSpPr>
          <p:cNvPr id="1095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7CC1363-C6BA-4E4D-8F96-865FDEB2EDF9}" type="slidenum">
              <a:rPr lang="en-GB" sz="1200"/>
              <a:pPr eaLnBrk="1" hangingPunct="1"/>
              <a:t>44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52268718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4AF39DE-A4EE-6F40-A07D-226F9F4CBADB}" type="slidenum">
              <a:rPr lang="en-GB" sz="1200"/>
              <a:pPr eaLnBrk="1" hangingPunct="1"/>
              <a:t>45</a:t>
            </a:fld>
            <a:endParaRPr lang="en-GB" sz="1200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013" y="765175"/>
            <a:ext cx="5121275" cy="3841750"/>
          </a:xfrm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7738" y="4860925"/>
            <a:ext cx="5203825" cy="4606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Hurrengo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saioaren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aurkezpena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Helburua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ikasleek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pentsa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dezatela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prozesu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naturalak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Aspaldidanik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daude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(350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milioi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urte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Hosto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erorkorrena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50-100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milioi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urte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Gizakiok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2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milioi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urte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gutxiago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Zentzua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zaio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denbora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eskalatik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32703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naturak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gainditu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dituztenak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Animaliei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dagokienez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kimuak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hostoak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–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kontua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ornogabeak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-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bakarrik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ugaztun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handiak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Hondamendi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naturalak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;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ekaitzen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kalteak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elurrarenak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izotzarenak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uholdeenak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lehorteenak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…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Irudietan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txiki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hostoak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ardiak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zara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Errumanian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ekaitzak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puskatutako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enbor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….</a:t>
            </a: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1366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D8ADD55-2474-084C-AF00-5BBAE3B13ECA}" type="slidenum">
              <a:rPr lang="en-GB" sz="1200"/>
              <a:pPr eaLnBrk="1" hangingPunct="1"/>
              <a:t>46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36290582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hiru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bakoitzak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dezala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galdera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bana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goiz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bukatu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du,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dezala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bigarren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Bukaeran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eztabaida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bakoitzeko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bozeramaile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batekin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GB" dirty="0" smtClean="0"/>
              <a:t>10 </a:t>
            </a:r>
            <a:r>
              <a:rPr lang="en-GB" dirty="0" err="1" smtClean="0"/>
              <a:t>minutu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1157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5576331-1C10-B047-81A3-F4581FB866A0}" type="slidenum">
              <a:rPr lang="en-GB" sz="1200"/>
              <a:pPr eaLnBrk="1" hangingPunct="1"/>
              <a:t>47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74497973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Diapo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hurrengoa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estregia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naturalen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atala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borobiltzeko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Irudiek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erakusten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estrategia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Oinarritik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ateratzen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zarak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–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zeinaren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enbor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nagusia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hil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 </a:t>
            </a: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Estratifikatu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hazteko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gauza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nahiz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enborra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buruz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buru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erori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xarma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zaila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heme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ikusten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non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hasiera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bukaera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).</a:t>
            </a:r>
            <a:endParaRPr lang="en-GB" dirty="0"/>
          </a:p>
        </p:txBody>
      </p:sp>
      <p:sp>
        <p:nvSpPr>
          <p:cNvPr id="11776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29FA65A-7AAA-C743-A238-02F1465BD2D5}" type="slidenum">
              <a:rPr lang="en-GB" sz="1200"/>
              <a:pPr eaLnBrk="1" hangingPunct="1"/>
              <a:t>48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61812096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68CE2A9-6D6F-194C-8A2F-5A46B68C0AAA}" type="slidenum">
              <a:rPr lang="en-GB" sz="1200"/>
              <a:pPr eaLnBrk="1" hangingPunct="1"/>
              <a:t>49</a:t>
            </a:fld>
            <a:endParaRPr lang="en-GB" sz="1200"/>
          </a:p>
        </p:txBody>
      </p:sp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5175"/>
            <a:ext cx="5116512" cy="3836988"/>
          </a:xfrm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7738" y="4860925"/>
            <a:ext cx="5203825" cy="4608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Gainbehera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datozen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enborrak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sustraiak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botatzeko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gauza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zuraren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horrela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elikatzen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onddoek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askatutako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elikagaiez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arantzak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hosto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inguruetan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animaliek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ditzaten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54759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185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rtl="0"/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Orain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oinarri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dugu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laburbiltzeko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erantzuteko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ekintzei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gogoratuko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dugu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zati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handi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dugula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ikusi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lur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azpia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dagoelako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Orain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hasiko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pentsatzen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neurri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zehatzetan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zehatzetarako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s-ES" dirty="0" smtClean="0"/>
          </a:p>
        </p:txBody>
      </p:sp>
      <p:sp>
        <p:nvSpPr>
          <p:cNvPr id="12185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617B405-A330-6748-96BC-35FBCBDF342F}" type="slidenum">
              <a:rPr lang="en-GB" sz="1200"/>
              <a:pPr eaLnBrk="1" hangingPunct="1"/>
              <a:t>50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20043804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err="1" smtClean="0"/>
              <a:t>Kudeaketaren</a:t>
            </a:r>
            <a:r>
              <a:rPr lang="en-GB" dirty="0" smtClean="0"/>
              <a:t> </a:t>
            </a:r>
            <a:r>
              <a:rPr lang="en-GB" dirty="0" err="1" smtClean="0"/>
              <a:t>helburua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beharko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luke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izan</a:t>
            </a:r>
            <a:r>
              <a:rPr lang="en-GB" baseline="0" dirty="0" smtClean="0"/>
              <a:t>…</a:t>
            </a:r>
            <a:endParaRPr lang="en-GB" dirty="0"/>
          </a:p>
        </p:txBody>
      </p:sp>
      <p:sp>
        <p:nvSpPr>
          <p:cNvPr id="1239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6DEE459-EB29-0344-93D4-703F3CCFF618}" type="slidenum">
              <a:rPr lang="en-GB" sz="1200"/>
              <a:pPr eaLnBrk="1" hangingPunct="1"/>
              <a:t>51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52154481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74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74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74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74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74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7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7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7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7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0202983-C8B4-864D-AC12-A27B39083D9C}" type="slidenum">
              <a:rPr lang="sv-SE" sz="1200"/>
              <a:pPr eaLnBrk="1" hangingPunct="1"/>
              <a:t>52</a:t>
            </a:fld>
            <a:endParaRPr lang="sv-SE" sz="1200"/>
          </a:p>
        </p:txBody>
      </p:sp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non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dauden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horrik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eragina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kudeaketan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Alderdi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kultural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kontuan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litezke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Batzuetan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basoan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paisaia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kulturalenta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Pasealekuak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Oihanpeko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larreak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kanposantuak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parkeak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lorategi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pribatuak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baserriak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/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alorren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hesiak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hirigunea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basoan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gordeta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3470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800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err="1" smtClean="0"/>
              <a:t>Lehenagoko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kudeaketa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agian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txarra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izan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baina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hala</a:t>
            </a:r>
            <a:r>
              <a:rPr lang="en-US" baseline="0" dirty="0" smtClean="0"/>
              <a:t> ere </a:t>
            </a:r>
            <a:r>
              <a:rPr lang="en-US" baseline="0" dirty="0" err="1" smtClean="0"/>
              <a:t>ondorioak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izan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litzake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epe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luze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batean</a:t>
            </a:r>
            <a:r>
              <a:rPr lang="en-US" baseline="0" dirty="0" smtClean="0"/>
              <a:t>. </a:t>
            </a:r>
            <a:endParaRPr lang="en-GB" dirty="0"/>
          </a:p>
        </p:txBody>
      </p:sp>
      <p:sp>
        <p:nvSpPr>
          <p:cNvPr id="12800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F0A4C9C-6CCE-A648-AD1F-8E47939D7F5E}" type="slidenum">
              <a:rPr lang="en-GB" sz="1200"/>
              <a:pPr eaLnBrk="1" hangingPunct="1"/>
              <a:t>53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37665442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C2E182C-6A78-904D-B47F-6F9CC7551BF8}" type="slidenum">
              <a:rPr lang="en-GB" sz="1200"/>
              <a:pPr eaLnBrk="1" hangingPunct="1"/>
              <a:t>54</a:t>
            </a:fld>
            <a:endParaRPr lang="en-GB" sz="1200"/>
          </a:p>
        </p:txBody>
      </p:sp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5175"/>
            <a:ext cx="5118100" cy="3838575"/>
          </a:xfrm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3" y="4860925"/>
            <a:ext cx="5680075" cy="4608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err="1" smtClean="0"/>
              <a:t>Arazo</a:t>
            </a:r>
            <a:r>
              <a:rPr lang="en-US" dirty="0" smtClean="0"/>
              <a:t> </a:t>
            </a:r>
            <a:r>
              <a:rPr lang="en-US" dirty="0" err="1" smtClean="0"/>
              <a:t>gehiago</a:t>
            </a:r>
            <a:r>
              <a:rPr lang="en-US" dirty="0" smtClean="0"/>
              <a:t>… </a:t>
            </a:r>
            <a:r>
              <a:rPr lang="en-US" dirty="0" err="1" smtClean="0"/>
              <a:t>Berez</a:t>
            </a:r>
            <a:r>
              <a:rPr lang="en-US" dirty="0" smtClean="0"/>
              <a:t> </a:t>
            </a:r>
            <a:r>
              <a:rPr lang="en-US" dirty="0" err="1" smtClean="0"/>
              <a:t>azaltzen</a:t>
            </a:r>
            <a:r>
              <a:rPr lang="en-US" dirty="0" smtClean="0"/>
              <a:t> </a:t>
            </a:r>
            <a:r>
              <a:rPr lang="en-US" dirty="0" err="1" smtClean="0"/>
              <a:t>dira</a:t>
            </a:r>
            <a:r>
              <a:rPr lang="en-US" baseline="0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22145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sv-SE" dirty="0" smtClean="0"/>
              <a:t>Kudeaketa</a:t>
            </a:r>
            <a:r>
              <a:rPr lang="sv-SE" baseline="0" dirty="0" smtClean="0"/>
              <a:t> txarra hirigunean</a:t>
            </a:r>
            <a:r>
              <a:rPr lang="sv-SE" dirty="0" smtClean="0"/>
              <a:t>.</a:t>
            </a:r>
            <a:r>
              <a:rPr lang="sv-SE" baseline="0" dirty="0" smtClean="0"/>
              <a:t> </a:t>
            </a:r>
            <a:endParaRPr lang="sv-SE" dirty="0" smtClean="0"/>
          </a:p>
          <a:p>
            <a:r>
              <a:rPr lang="sv-SE" dirty="0" smtClean="0"/>
              <a:t>Zuhaitzen</a:t>
            </a:r>
            <a:r>
              <a:rPr lang="sv-SE" baseline="0" dirty="0" smtClean="0"/>
              <a:t> gaixotasunak: </a:t>
            </a:r>
            <a:r>
              <a:rPr lang="sv-SE" i="1" dirty="0" smtClean="0"/>
              <a:t>Chalara fraxinea </a:t>
            </a:r>
            <a:r>
              <a:rPr lang="sv-SE" dirty="0" smtClean="0"/>
              <a:t>lizarrean. </a:t>
            </a:r>
            <a:r>
              <a:rPr lang="sv-SE" smtClean="0"/>
              <a:t>Aldaketa</a:t>
            </a:r>
            <a:r>
              <a:rPr lang="sv-SE" baseline="0" smtClean="0"/>
              <a:t> klimatikoa</a:t>
            </a:r>
            <a:r>
              <a:rPr lang="sv-SE" smtClean="0"/>
              <a:t>, kutsadura...</a:t>
            </a:r>
            <a:endParaRPr lang="sv-SE" dirty="0" smtClean="0"/>
          </a:p>
        </p:txBody>
      </p:sp>
      <p:sp>
        <p:nvSpPr>
          <p:cNvPr id="1320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B0DB797-E610-194C-BEAA-A85C6E950071}" type="slidenum">
              <a:rPr lang="en-GB" sz="1200"/>
              <a:pPr eaLnBrk="1" hangingPunct="1"/>
              <a:t>55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46654113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414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Tokiaren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arazoek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kudeaketan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eragin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dezakete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edota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multzoek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balioan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adibidez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</a:p>
          <a:p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Adinaren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diferentza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;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asko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ordezko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gutxi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diferentzia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arazo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zuhaitzarentzat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multzoak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tokietarako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orain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gainera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badakigu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inportantea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badela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bianiztasunerako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</a:p>
          <a:p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basoberri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itzal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berria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arazo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bilaka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artzaintza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batera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uztea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basoaren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berritzea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erakarriko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duelako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itzal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handiegia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eginen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duena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sv-SE" dirty="0" smtClean="0"/>
          </a:p>
        </p:txBody>
      </p:sp>
      <p:sp>
        <p:nvSpPr>
          <p:cNvPr id="13414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F9AB9DD-516C-224B-A75E-2CE05EC9705C}" type="slidenum">
              <a:rPr lang="en-GB" sz="1200"/>
              <a:pPr eaLnBrk="1" hangingPunct="1"/>
              <a:t>56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142462128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E7B6EB3-3539-834B-8E08-8642A51813E4}" type="slidenum">
              <a:rPr lang="en-GB" sz="1200"/>
              <a:pPr eaLnBrk="1" hangingPunct="1"/>
              <a:t>57</a:t>
            </a:fld>
            <a:endParaRPr lang="en-GB" sz="1200"/>
          </a:p>
        </p:txBody>
      </p:sp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err="1" smtClean="0"/>
              <a:t>Zuhaitz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zaharrak</a:t>
            </a:r>
            <a:r>
              <a:rPr lang="en-US" baseline="0" dirty="0" smtClean="0"/>
              <a:t> eta </a:t>
            </a:r>
            <a:r>
              <a:rPr lang="en-US" baseline="0" dirty="0" err="1" smtClean="0"/>
              <a:t>gazteak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diferenteak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honengatik</a:t>
            </a:r>
            <a:r>
              <a:rPr lang="en-US" baseline="0" dirty="0" smtClean="0"/>
              <a:t>:</a:t>
            </a:r>
            <a:endParaRPr lang="en-US" dirty="0" smtClean="0"/>
          </a:p>
          <a:p>
            <a:pPr eaLnBrk="1" hangingPunct="1"/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Maiz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pentsatsen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zati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funtzionalek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bizitasun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gutxi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dutela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ahuldadearen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haien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adaburuaren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murrizketaren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aldia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aldi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expansiboaren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ordez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honek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nahi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bizitasun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gutxikoa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7106976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F5ADB38-F1F6-E849-9E2B-63AAD281B3FD}" type="slidenum">
              <a:rPr lang="en-GB" sz="1200"/>
              <a:pPr eaLnBrk="1" hangingPunct="1"/>
              <a:t>58</a:t>
            </a:fld>
            <a:endParaRPr lang="en-GB" sz="1200"/>
          </a:p>
        </p:txBody>
      </p:sp>
      <p:sp>
        <p:nvSpPr>
          <p:cNvPr id="138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err="1" smtClean="0"/>
              <a:t>Haritz</a:t>
            </a:r>
            <a:r>
              <a:rPr lang="en-US" dirty="0" smtClean="0"/>
              <a:t> </a:t>
            </a:r>
            <a:r>
              <a:rPr lang="en-US" dirty="0" err="1" smtClean="0"/>
              <a:t>zahar</a:t>
            </a:r>
            <a:r>
              <a:rPr lang="en-US" baseline="0" dirty="0" smtClean="0"/>
              <a:t> bat </a:t>
            </a:r>
            <a:r>
              <a:rPr lang="en-US" baseline="0" dirty="0" err="1" smtClean="0"/>
              <a:t>larre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zuhaiztu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batean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ongi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kudeatua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dagoenez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esku-hartzerik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behar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Koroa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erretiran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sartzeko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prozesuan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dago</a:t>
            </a:r>
            <a:r>
              <a:rPr lang="en-US" baseline="0" dirty="0" smtClean="0"/>
              <a:t>, eta </a:t>
            </a:r>
            <a:r>
              <a:rPr lang="en-US" baseline="0" dirty="0" err="1" smtClean="0"/>
              <a:t>inongo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itzalperik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mehatxatzen</a:t>
            </a:r>
            <a:r>
              <a:rPr lang="en-US" baseline="0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759088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029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sv-SE" dirty="0" smtClean="0"/>
              <a:t>Gaztainondo hau baso</a:t>
            </a:r>
            <a:r>
              <a:rPr lang="sv-SE" baseline="0" dirty="0" smtClean="0"/>
              <a:t>a zeharkatzen duen errepide baten ondoan dago. Tren turistiko batek erabiltzen du errepidea eta gaztainondoa pagoek inguraturik dago. Kaltetu izan da errepidearen mantenuagatik eta pagoek itzala egiten diote. </a:t>
            </a:r>
            <a:endParaRPr lang="en-GB" dirty="0"/>
          </a:p>
        </p:txBody>
      </p:sp>
      <p:sp>
        <p:nvSpPr>
          <p:cNvPr id="14029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E0680B1-4671-6148-A3B7-AC71EDFE74F9}" type="slidenum">
              <a:rPr lang="en-GB" sz="1200"/>
              <a:pPr eaLnBrk="1" hangingPunct="1"/>
              <a:t>59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15953757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233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ondorio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iraganeko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kudeaketak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?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Paisaiaren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mailan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arrazoirik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?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ezin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balira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gorde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zertan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geratuko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litzateke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ingurugiroko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paisiaia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balioa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? </a:t>
            </a:r>
            <a:endParaRPr lang="en-GB" dirty="0">
              <a:latin typeface="Calibri" charset="0"/>
            </a:endParaRPr>
          </a:p>
        </p:txBody>
      </p:sp>
      <p:sp>
        <p:nvSpPr>
          <p:cNvPr id="14233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D08EE85-2F70-2649-BBBD-53D230986E2B}" type="slidenum">
              <a:rPr lang="en-GB" sz="1200"/>
              <a:pPr eaLnBrk="1" hangingPunct="1"/>
              <a:t>60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79624179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438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Ziurrenik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askoz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gauza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gehiago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kontuan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lirateke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adibidez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litezkeen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desargertzeko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zorian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arraroak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espezieen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beharrak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4438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B754F14-BA0E-A843-ACE1-5810608E8EB5}" type="slidenum">
              <a:rPr lang="en-GB" sz="1200"/>
              <a:pPr eaLnBrk="1" hangingPunct="1"/>
              <a:t>61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93765104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643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Esku-hartze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beharrezko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…..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Kudeaketa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plan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idatzi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da. </a:t>
            </a:r>
          </a:p>
          <a:p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Hoberena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litzateke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bakoitzarentzako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plan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zuhaiztirako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edo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zaharrentzat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interesgarriak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guztiek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lukete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Nahiz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baterako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kudeaketa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plana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erraza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izan,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kalkulu-orri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lerro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izan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dezan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pentsamenduan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plan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interesgarria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izan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GB" dirty="0" smtClean="0"/>
          </a:p>
          <a:p>
            <a:endParaRPr lang="en-GB" dirty="0" smtClean="0"/>
          </a:p>
        </p:txBody>
      </p:sp>
      <p:sp>
        <p:nvSpPr>
          <p:cNvPr id="14643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410910A-9671-5C43-8A7D-8C374594465E}" type="slidenum">
              <a:rPr lang="en-GB" sz="1200"/>
              <a:pPr eaLnBrk="1" hangingPunct="1"/>
              <a:t>62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6274806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742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8742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742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742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742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7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7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7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7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253FB95-33E4-734F-A2E5-833458378793}" type="slidenum">
              <a:rPr lang="en-GB"/>
              <a:pPr/>
              <a:t>63</a:t>
            </a:fld>
            <a:endParaRPr lang="en-GB"/>
          </a:p>
        </p:txBody>
      </p:sp>
      <p:sp>
        <p:nvSpPr>
          <p:cNvPr id="141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6763"/>
            <a:ext cx="5113338" cy="3835400"/>
          </a:xfrm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8116" y="4860983"/>
            <a:ext cx="5203069" cy="4606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Iksusi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bideoa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“soilguneak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irekitzen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”.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Ezin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oharrak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erabili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Kontua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ondoan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dauden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guztiak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kentzea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Ekidin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bukatutakoan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gehiegi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agerian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geratzea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haizeak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eguzkiak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jotzeko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moduan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Azala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berotu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liteke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gehi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hozte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gutxiago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transpirazio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korrontea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murriztu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zaiolako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azkenean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hezetasuna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falta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liteke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hostoetan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lurra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lehortuko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balitz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ebotranspirazioagatik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hezetaun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falta oso izan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lezake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 eaLnBrk="1" hangingPunct="1"/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diapo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kendu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bideo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ikusten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</a:t>
            </a:r>
            <a:endParaRPr lang="en-US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2339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u-ES" dirty="0" smtClean="0"/>
              <a:t>Ikusi</a:t>
            </a:r>
            <a:r>
              <a:rPr lang="eu-ES" baseline="0" dirty="0" smtClean="0"/>
              <a:t> bideoa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u-ES" sz="1200" b="1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 zaharraren ondoko lurraren garrantzia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”,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bestela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oharrak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Eztabaidatzekoak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Artzaintza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intentsiboa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makineriak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sustraietan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emandako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kaltea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hiri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garapena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baso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makineria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…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Konponbideak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ARAZOAREN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JATORRIA KENTZEA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hesiak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aldi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baterako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hesiak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adar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pilatutako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hormak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mulching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artzaiantza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intentsitate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txikikoa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endParaRPr lang="en-GB" dirty="0" smtClean="0"/>
          </a:p>
        </p:txBody>
      </p:sp>
      <p:sp>
        <p:nvSpPr>
          <p:cNvPr id="142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9C20E235-4C8F-0A41-A8F6-38964D54D993}" type="slidenum">
              <a:rPr lang="en-GB"/>
              <a:pPr/>
              <a:t>64</a:t>
            </a:fld>
            <a:endParaRPr lang="en-GB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3298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txikietan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jarri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bakoitzak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argazkidun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orri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hainbat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arazorekin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Diapoko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erabili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adibidetzat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lanean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hasteko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Ezkerreka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 5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enborretako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Enbor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bordaren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teilatu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eror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daiteke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zirkulazio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gutxiko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ondoan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Adaburua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murriztea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pentsatu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erorketa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arriskua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txikiagoa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izan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dadin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Eskuinekoa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izeidi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barrenean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da, 50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urteko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basoberritzea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Soilgune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sortu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gaizki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merezi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Ezta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? </a:t>
            </a:r>
          </a:p>
          <a:p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bakoitzak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konponbideak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ditzan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arazoak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konpontzeko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Denon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artean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eztabaidatu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Ppt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taldeek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izan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dituzten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argazkiak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n-GB" dirty="0"/>
          </a:p>
        </p:txBody>
      </p:sp>
      <p:sp>
        <p:nvSpPr>
          <p:cNvPr id="1832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A775288-1955-584E-B1D9-4023F616CE0D}" type="slidenum">
              <a:rPr lang="en-GB" sz="1200"/>
              <a:pPr eaLnBrk="1" hangingPunct="1"/>
              <a:t>65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53106190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70000"/>
              </a:lnSpc>
            </a:pPr>
            <a:r>
              <a:rPr lang="sv-SE" dirty="0" smtClean="0"/>
              <a:t>Benetan</a:t>
            </a:r>
            <a:r>
              <a:rPr lang="sv-SE" baseline="0" dirty="0" smtClean="0"/>
              <a:t> </a:t>
            </a:r>
            <a:r>
              <a:rPr lang="sv-SE" b="1" baseline="0" dirty="0" smtClean="0"/>
              <a:t>beharrezkoa</a:t>
            </a:r>
            <a:r>
              <a:rPr lang="sv-SE" baseline="0" dirty="0" smtClean="0"/>
              <a:t> da zerbait egitea</a:t>
            </a:r>
            <a:r>
              <a:rPr lang="sv-SE" dirty="0" smtClean="0"/>
              <a:t>?</a:t>
            </a:r>
            <a:endParaRPr lang="sv-SE" dirty="0"/>
          </a:p>
          <a:p>
            <a:pPr eaLnBrk="1" hangingPunct="1">
              <a:lnSpc>
                <a:spcPct val="70000"/>
              </a:lnSpc>
            </a:pPr>
            <a:endParaRPr lang="sv-SE" dirty="0"/>
          </a:p>
          <a:p>
            <a:pPr eaLnBrk="1" hangingPunct="1">
              <a:lnSpc>
                <a:spcPct val="70000"/>
              </a:lnSpc>
            </a:pPr>
            <a:r>
              <a:rPr lang="sv-SE" dirty="0" smtClean="0"/>
              <a:t>Murrizketa txikiek</a:t>
            </a:r>
            <a:r>
              <a:rPr lang="sv-SE" baseline="0" dirty="0" smtClean="0"/>
              <a:t> aldaketa handi bat ekar lezakete.</a:t>
            </a:r>
            <a:r>
              <a:rPr lang="sv-SE" dirty="0" smtClean="0"/>
              <a:t>  Esku-hartze</a:t>
            </a:r>
            <a:r>
              <a:rPr lang="sv-SE" baseline="0" dirty="0" smtClean="0"/>
              <a:t> bat planteatzen badugu, hori da pertsatzen dugulako zuhaitzak ongi erantzunen duela. </a:t>
            </a:r>
            <a:endParaRPr lang="sv-SE" dirty="0"/>
          </a:p>
          <a:p>
            <a:pPr eaLnBrk="1" hangingPunct="1">
              <a:lnSpc>
                <a:spcPct val="90000"/>
              </a:lnSpc>
            </a:pPr>
            <a:endParaRPr lang="en-GB" dirty="0"/>
          </a:p>
          <a:p>
            <a:pPr eaLnBrk="1" hangingPunct="1">
              <a:lnSpc>
                <a:spcPct val="90000"/>
              </a:lnSpc>
            </a:pP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Ebitatu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guztien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kenketa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bizirik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hazkuntza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osoa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kentzea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Bestela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luzera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begirako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bideragarritasuna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kolokan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daitekeela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Are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erresistenteak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sahatsak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aurretiko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esker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onekoak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izanen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esku-hartzeak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etapaka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badira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planteatzen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mozketak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hobe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etapaka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segida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batean,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ekintza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global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bakar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batean. </a:t>
            </a:r>
          </a:p>
          <a:p>
            <a:pPr eaLnBrk="1" hangingPunct="1">
              <a:lnSpc>
                <a:spcPct val="90000"/>
              </a:lnSpc>
            </a:pP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Eskuineko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irudian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baterako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aurreikusitako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mozketak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gutxi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gorabehera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bigarrena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hurrengoak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erantzunaren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arabera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moldatu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direlako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Koroaren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itxura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kontuan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da;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izanen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irudian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ageri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bezain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simetrikoa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Esku-hartze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guztiak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ebaluatu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daude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aldez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aurretik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ziur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ongi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erantzuten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dela. </a:t>
            </a:r>
            <a:endParaRPr lang="en-GB" dirty="0" smtClean="0"/>
          </a:p>
        </p:txBody>
      </p:sp>
      <p:sp>
        <p:nvSpPr>
          <p:cNvPr id="144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906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7BD85123-D5CE-A243-B6D3-57694FE984E7}" type="slidenum">
              <a:rPr lang="en-GB"/>
              <a:pPr/>
              <a:t>66</a:t>
            </a:fld>
            <a:endParaRPr lang="en-GB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4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Kudeaketaren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saioa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bukatzeko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gogoratu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hurrengo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belaunaldia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...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Diapo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honetan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landatutako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berria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ongi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zaharretik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hurbilegi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jarriak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Gutxienez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zaharretik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35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mtara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lukete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hazteko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izan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dezaten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Gogoratu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Ahal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zaharr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guztiak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gorde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Ziurtatu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hurrengo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belaunaldiak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izanen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modu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naturalean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landaketen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bidez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Ziurtatu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gazteek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adina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leku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argi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dutela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 Ez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landatu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beteranotik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hurbilegi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35mtara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egizu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endParaRPr lang="en-GB" dirty="0"/>
          </a:p>
        </p:txBody>
      </p:sp>
      <p:sp>
        <p:nvSpPr>
          <p:cNvPr id="18125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9C9F55F-7351-F048-B561-9EED0DC8D16D}" type="slidenum">
              <a:rPr lang="en-GB" sz="1200"/>
              <a:pPr eaLnBrk="1" hangingPunct="1"/>
              <a:t>67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293254475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6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noProof="0" dirty="0" err="1" smtClean="0"/>
              <a:t>Galde-erreguen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saioa</a:t>
            </a:r>
            <a:r>
              <a:rPr lang="es-ES" baseline="0" noProof="0" dirty="0" smtClean="0"/>
              <a:t>.</a:t>
            </a:r>
            <a:endParaRPr lang="es-ES" noProof="0" dirty="0"/>
          </a:p>
        </p:txBody>
      </p:sp>
      <p:sp>
        <p:nvSpPr>
          <p:cNvPr id="19456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B3C45FA-D288-4E4D-B74E-FB1F638A1474}" type="slidenum">
              <a:rPr lang="en-GB" sz="1200"/>
              <a:pPr eaLnBrk="1" hangingPunct="1"/>
              <a:t>68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075761491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5346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Bukaerako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diapo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batzuk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babesari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buruz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egiteko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Vasa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itsasontzia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Gustavo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Wasa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erregeak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eraiki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1628an. </a:t>
            </a: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Neurriz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handiegia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gaizki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kalkulatua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itsasoratu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berehala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ondoratu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zen. XX.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Mendean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lehorreratu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zen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dagoen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museoan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kontserbatzeko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sekulako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dirutza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gastatzen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Onddoekin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arazoak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deskonposaketa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azkartzen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direnak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adibideak</a:t>
            </a:r>
            <a:endParaRPr lang="es-ES" sz="1200" kern="1200" baseline="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s-E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Rose Mary (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Erresuma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Batua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 o "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Manastirea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lemn-Dintr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ONU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)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Errumaniako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monasterioa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;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haritzezko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eliza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artzain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egina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XVII.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mendean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ikono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zulo batean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aurkitu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gero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18534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7F3883E-D2EB-6C4C-A058-DD948559B45E}" type="slidenum">
              <a:rPr lang="en-GB" sz="1200"/>
              <a:pPr eaLnBrk="1" hangingPunct="1"/>
              <a:t>69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823682345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251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ES" noProof="0" dirty="0" err="1" smtClean="0"/>
              <a:t>Herriale</a:t>
            </a:r>
            <a:r>
              <a:rPr lang="es-ES" noProof="0" dirty="0" smtClean="0"/>
              <a:t> </a:t>
            </a:r>
            <a:r>
              <a:rPr lang="es-ES" noProof="0" dirty="0" err="1" smtClean="0"/>
              <a:t>bakoitzean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bana</a:t>
            </a:r>
            <a:r>
              <a:rPr lang="es-ES" baseline="0" noProof="0" dirty="0" smtClean="0"/>
              <a:t>. </a:t>
            </a:r>
          </a:p>
          <a:p>
            <a:r>
              <a:rPr lang="es-ES" baseline="0" noProof="0" dirty="0" err="1" smtClean="0"/>
              <a:t>Aparteko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ppt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bat</a:t>
            </a:r>
            <a:endParaRPr lang="es-ES" noProof="0" dirty="0"/>
          </a:p>
        </p:txBody>
      </p:sp>
      <p:sp>
        <p:nvSpPr>
          <p:cNvPr id="1925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AA1AB4C-2030-1643-80DC-C7998F2F823A}" type="slidenum">
              <a:rPr lang="en-GB" sz="1200"/>
              <a:pPr eaLnBrk="1" hangingPunct="1"/>
              <a:t>70</a:t>
            </a:fld>
            <a:endParaRPr lang="en-GB" sz="120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FC14F5B-68A4-8A43-82F8-61D756834FA0}" type="slidenum">
              <a:rPr lang="en-GB" sz="1200"/>
              <a:pPr eaLnBrk="1" hangingPunct="1"/>
              <a:t>71</a:t>
            </a:fld>
            <a:endParaRPr lang="en-GB" sz="1200"/>
          </a:p>
        </p:txBody>
      </p:sp>
      <p:sp>
        <p:nvSpPr>
          <p:cNvPr id="187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6763"/>
            <a:ext cx="5113338" cy="3835400"/>
          </a:xfrm>
          <a:ln/>
        </p:spPr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7738" y="4860925"/>
            <a:ext cx="5203825" cy="4606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Laburbilduz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bioaniztasunerako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oso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baliotsuak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Zahartze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prozesuak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sortzen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zuhaitzari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aniztasun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balioa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ematen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dizkioten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ezaugarriak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Horregatik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…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bizirik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mantendu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dugu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ahal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den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denbora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gehiena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habitat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horiek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gal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daitezen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Horretarako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gain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ondoko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ingurumena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zaindu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da.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Arretaz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planifikatu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edozein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kudeaketa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eta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kontuan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hartu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esku-hartzeen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ondorioak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Saiatu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babestuak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egon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daitezen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legalki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bada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tokiko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erabakien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bidez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)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etorkizunean</a:t>
            </a:r>
            <a: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br>
              <a:rPr lang="es-E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s-ES" sz="1200" kern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Gogoratu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etorkizunena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ere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zuhaitz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beteranoak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beharko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ditugula</a:t>
            </a:r>
            <a:r>
              <a:rPr lang="es-E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1308077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053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dirty="0" smtClean="0"/>
              <a:t>El</a:t>
            </a:r>
            <a:r>
              <a:rPr lang="en-GB" baseline="0" dirty="0" smtClean="0"/>
              <a:t>/los </a:t>
            </a:r>
            <a:r>
              <a:rPr lang="en-GB" baseline="0" dirty="0" err="1" smtClean="0"/>
              <a:t>libro</a:t>
            </a:r>
            <a:r>
              <a:rPr lang="en-GB" baseline="0" dirty="0" smtClean="0"/>
              <a:t>/s y </a:t>
            </a:r>
            <a:r>
              <a:rPr lang="en-GB" baseline="0" dirty="0" err="1" smtClean="0"/>
              <a:t>vídeos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estarán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disponibles</a:t>
            </a:r>
            <a:r>
              <a:rPr lang="en-GB" baseline="0" dirty="0" smtClean="0"/>
              <a:t> en </a:t>
            </a:r>
            <a:r>
              <a:rPr lang="en-GB" baseline="0" dirty="0" err="1" smtClean="0"/>
              <a:t>tu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idioma</a:t>
            </a:r>
            <a:r>
              <a:rPr lang="en-GB" baseline="0" dirty="0" smtClean="0"/>
              <a:t> al </a:t>
            </a:r>
            <a:r>
              <a:rPr lang="en-GB" baseline="0" dirty="0" err="1" smtClean="0"/>
              <a:t>menos</a:t>
            </a:r>
            <a:r>
              <a:rPr lang="en-GB" baseline="0" dirty="0" smtClean="0"/>
              <a:t> en </a:t>
            </a:r>
            <a:r>
              <a:rPr lang="en-GB" baseline="0" dirty="0" err="1" smtClean="0"/>
              <a:t>formato</a:t>
            </a:r>
            <a:r>
              <a:rPr lang="en-GB" baseline="0" dirty="0" smtClean="0"/>
              <a:t> digital.</a:t>
            </a:r>
          </a:p>
          <a:p>
            <a:endParaRPr lang="en-GB" dirty="0"/>
          </a:p>
        </p:txBody>
      </p:sp>
      <p:sp>
        <p:nvSpPr>
          <p:cNvPr id="150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E6D93E2-EEAA-2C44-84C4-727E598F223F}" type="slidenum">
              <a:rPr lang="en-GB"/>
              <a:pPr/>
              <a:t>72</a:t>
            </a:fld>
            <a:endParaRPr lang="en-GB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29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429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429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429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429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429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429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429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429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A7B142B-AB4B-C344-8149-812FA73A359A}" type="slidenum">
              <a:rPr lang="sv-SE" sz="1200"/>
              <a:pPr eaLnBrk="1" hangingPunct="1"/>
              <a:t>74</a:t>
            </a:fld>
            <a:endParaRPr lang="sv-SE" sz="1200"/>
          </a:p>
        </p:txBody>
      </p:sp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noProof="0" dirty="0" smtClean="0"/>
              <a:t>Parte-</a:t>
            </a:r>
            <a:r>
              <a:rPr lang="es-ES" noProof="0" dirty="0" err="1" smtClean="0"/>
              <a:t>hartze</a:t>
            </a:r>
            <a:r>
              <a:rPr lang="es-ES" noProof="0" dirty="0" smtClean="0"/>
              <a:t> </a:t>
            </a:r>
            <a:r>
              <a:rPr lang="es-ES" noProof="0" dirty="0" err="1" smtClean="0"/>
              <a:t>ziurtagiriak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eman</a:t>
            </a:r>
            <a:r>
              <a:rPr lang="es-ES" baseline="0" noProof="0" dirty="0" smtClean="0"/>
              <a:t>, </a:t>
            </a:r>
            <a:r>
              <a:rPr lang="es-ES" baseline="0" noProof="0" dirty="0" err="1" smtClean="0"/>
              <a:t>beraiek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ebaluaketa-galdetegia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betetzen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duten</a:t>
            </a:r>
            <a:r>
              <a:rPr lang="es-ES" baseline="0" noProof="0" dirty="0" smtClean="0"/>
              <a:t> </a:t>
            </a:r>
            <a:r>
              <a:rPr lang="es-ES" baseline="0" noProof="0" dirty="0" err="1" smtClean="0"/>
              <a:t>bitartean</a:t>
            </a:r>
            <a:r>
              <a:rPr lang="es-ES" baseline="0" noProof="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63973263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9442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/>
              <a:t>Book/s will be available in your language at least in a digital format</a:t>
            </a:r>
          </a:p>
          <a:p>
            <a:endParaRPr lang="en-GB"/>
          </a:p>
        </p:txBody>
      </p:sp>
      <p:sp>
        <p:nvSpPr>
          <p:cNvPr id="18944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8901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AF421F4-C431-0641-8EFC-11E1D7BA7DFF}" type="slidenum">
              <a:rPr lang="en-GB" sz="1200"/>
              <a:pPr eaLnBrk="1" hangingPunct="1"/>
              <a:t>75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717747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EEEC9-6797-0245-A195-998883D7F33A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936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3B0E1-C35F-2647-BD2D-E91C66D788EF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800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1EC55-A302-5147-9837-B7E3479C3457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898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348BA-DA79-6C4F-8CFE-95408417B920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434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BB035-EABD-3D41-A19A-F911F6EB37B5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365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D82E5-5A0A-FE4F-BE51-645BBB05A35A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019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5EC67-E688-0F41-9A33-A8F5C8F43839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04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C630A-49A4-7C4D-9E91-BECD0655E7FB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16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30B4B-62EE-9441-AE7C-916EA12666C1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194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6CE89-AF42-B14E-9A3D-1F9A538D047E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914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B6303-E352-804E-A514-8EAD0414EA75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799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6967"/>
            <a:ext cx="8229600" cy="11398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711349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47068"/>
            <a:ext cx="4038600" cy="21859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85639-314E-3B46-8FCB-06B130BA663B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6281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FD6C9-1DB8-E740-B2EC-33F08E981426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440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B36E">
            <a:alpha val="5019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483D7C98-43F8-D34A-87A0-B7EACEEF0A63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  <p:pic>
        <p:nvPicPr>
          <p:cNvPr id="9" name="Picture 9" descr="D:\Gebruikersgegevens\joyeto\Documents\PROJECTEN\VETree\logo - huisstijl\logo-voor-scherm\logo-landscape-powerpoint2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28575"/>
            <a:ext cx="13557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D:\Gebruikersgegevens\joyeto\Documents\PROJECTEN\VETree\logo - huisstijl\EU logo\EU_flag_English_powerpoint2.jpg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35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59" r:id="rId1"/>
    <p:sldLayoutId id="2147484246" r:id="rId2"/>
    <p:sldLayoutId id="2147484247" r:id="rId3"/>
    <p:sldLayoutId id="2147484248" r:id="rId4"/>
    <p:sldLayoutId id="2147484249" r:id="rId5"/>
    <p:sldLayoutId id="2147484250" r:id="rId6"/>
    <p:sldLayoutId id="2147484251" r:id="rId7"/>
    <p:sldLayoutId id="2147484252" r:id="rId8"/>
    <p:sldLayoutId id="2147484253" r:id="rId9"/>
    <p:sldLayoutId id="2147484254" r:id="rId10"/>
    <p:sldLayoutId id="2147484255" r:id="rId11"/>
    <p:sldLayoutId id="2147484256" r:id="rId12"/>
    <p:sldLayoutId id="2147484258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2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0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2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4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2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6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2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hyperlink" Target="http://www.vetree.e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1555750"/>
            <a:ext cx="7416800" cy="2233613"/>
          </a:xfrm>
        </p:spPr>
        <p:txBody>
          <a:bodyPr/>
          <a:lstStyle/>
          <a:p>
            <a:pPr eaLnBrk="1" hangingPunct="1"/>
            <a:r>
              <a:rPr lang="en-GB" sz="4800" dirty="0" err="1" smtClean="0">
                <a:solidFill>
                  <a:schemeClr val="bg1"/>
                </a:solidFill>
                <a:latin typeface="Calibri" charset="0"/>
              </a:rPr>
              <a:t>Zuhaitz</a:t>
            </a:r>
            <a:r>
              <a:rPr lang="en-GB" sz="4800" dirty="0" smtClean="0">
                <a:solidFill>
                  <a:schemeClr val="bg1"/>
                </a:solidFill>
                <a:latin typeface="Calibri" charset="0"/>
              </a:rPr>
              <a:t> </a:t>
            </a:r>
            <a:r>
              <a:rPr lang="en-GB" sz="4800" dirty="0" err="1" smtClean="0">
                <a:solidFill>
                  <a:schemeClr val="bg1"/>
                </a:solidFill>
                <a:latin typeface="Calibri" charset="0"/>
              </a:rPr>
              <a:t>beteranoen</a:t>
            </a:r>
            <a:r>
              <a:rPr lang="en-GB" sz="4800" dirty="0" smtClean="0">
                <a:solidFill>
                  <a:schemeClr val="bg1"/>
                </a:solidFill>
                <a:latin typeface="Calibri" charset="0"/>
              </a:rPr>
              <a:t> </a:t>
            </a:r>
            <a:r>
              <a:rPr lang="en-GB" sz="4800" dirty="0" err="1" smtClean="0">
                <a:solidFill>
                  <a:schemeClr val="bg1"/>
                </a:solidFill>
                <a:latin typeface="Calibri" charset="0"/>
              </a:rPr>
              <a:t>balioestea</a:t>
            </a:r>
            <a:r>
              <a:rPr lang="en-GB" sz="4800" dirty="0" smtClean="0">
                <a:solidFill>
                  <a:schemeClr val="bg1"/>
                </a:solidFill>
                <a:latin typeface="Calibri" charset="0"/>
              </a:rPr>
              <a:t> eta </a:t>
            </a:r>
            <a:r>
              <a:rPr lang="en-GB" sz="4800" dirty="0" err="1" smtClean="0">
                <a:solidFill>
                  <a:schemeClr val="bg1"/>
                </a:solidFill>
                <a:latin typeface="Calibri" charset="0"/>
              </a:rPr>
              <a:t>kudeaketa</a:t>
            </a:r>
            <a:endParaRPr lang="en-GB" sz="4800" dirty="0">
              <a:solidFill>
                <a:schemeClr val="bg1"/>
              </a:solidFill>
              <a:latin typeface="Calibri" charset="0"/>
            </a:endParaRPr>
          </a:p>
        </p:txBody>
      </p:sp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1908175" y="3789363"/>
            <a:ext cx="511175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GB" sz="2800" dirty="0"/>
          </a:p>
          <a:p>
            <a:pPr algn="ctr" eaLnBrk="1" hangingPunct="1">
              <a:spcBef>
                <a:spcPct val="50000"/>
              </a:spcBef>
            </a:pPr>
            <a:r>
              <a:rPr lang="en-GB" sz="2800" dirty="0" err="1" smtClean="0">
                <a:solidFill>
                  <a:schemeClr val="bg1"/>
                </a:solidFill>
              </a:rPr>
              <a:t>VETree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Proiektuak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emaniko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Formakuntza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Jardunaldia</a:t>
            </a:r>
            <a:endParaRPr lang="en-GB" sz="28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GB" sz="2800" dirty="0"/>
              <a:t> </a:t>
            </a:r>
          </a:p>
        </p:txBody>
      </p:sp>
      <p:sp>
        <p:nvSpPr>
          <p:cNvPr id="18436" name="TextBox 2"/>
          <p:cNvSpPr txBox="1">
            <a:spLocks noChangeArrowheads="1"/>
          </p:cNvSpPr>
          <p:nvPr/>
        </p:nvSpPr>
        <p:spPr bwMode="auto">
          <a:xfrm>
            <a:off x="107950" y="6453188"/>
            <a:ext cx="2951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Biskops Arnö,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8437" name="TextBox 3"/>
          <p:cNvSpPr txBox="1">
            <a:spLocks noChangeArrowheads="1"/>
          </p:cNvSpPr>
          <p:nvPr/>
        </p:nvSpPr>
        <p:spPr bwMode="auto">
          <a:xfrm>
            <a:off x="6516688" y="6264057"/>
            <a:ext cx="26273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 </a:t>
            </a:r>
            <a:r>
              <a:rPr lang="sv-SE" sz="1800" dirty="0">
                <a:solidFill>
                  <a:schemeClr val="bg1"/>
                </a:solidFill>
              </a:rPr>
              <a:t>Vikki Bengtsson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7" name="Picture 7" descr="D:\Gebruikersgegevens\joyeto\Documents\PROJECTEN\VETree\logo - huisstijl\logo-voor-scherm\logo-landscape-powerpoint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-1588"/>
            <a:ext cx="2460625" cy="79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D:\Gebruikersgegevens\joyeto\Documents\PROJECTEN\VETree\logo - huisstijl\EU logo\EU_flag_English_powerpoint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888" y="-1588"/>
            <a:ext cx="244316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469114" y="116632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err="1" smtClean="0">
                <a:latin typeface="Calibri" charset="0"/>
              </a:rPr>
              <a:t>VETree</a:t>
            </a:r>
            <a:r>
              <a:rPr lang="en-US" dirty="0" smtClean="0">
                <a:latin typeface="Calibri" charset="0"/>
              </a:rPr>
              <a:t> </a:t>
            </a:r>
            <a:r>
              <a:rPr lang="en-US" dirty="0" err="1" smtClean="0">
                <a:latin typeface="Calibri" charset="0"/>
              </a:rPr>
              <a:t>Proiektua</a:t>
            </a:r>
            <a:endParaRPr lang="en-US" dirty="0">
              <a:latin typeface="Calibri" charset="0"/>
            </a:endParaRPr>
          </a:p>
        </p:txBody>
      </p:sp>
      <p:pic>
        <p:nvPicPr>
          <p:cNvPr id="20482" name="Content Placeholder 2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5438" y="1078815"/>
            <a:ext cx="8350250" cy="5543550"/>
          </a:xfrm>
        </p:spPr>
      </p:pic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684213" y="6299200"/>
            <a:ext cx="38163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/>
              <a:t>Bertiz, </a:t>
            </a:r>
            <a:r>
              <a:rPr lang="sv-SE" sz="1400" dirty="0" smtClean="0"/>
              <a:t>Nafarroa</a:t>
            </a:r>
            <a:endParaRPr lang="en-GB" sz="1400" dirty="0"/>
          </a:p>
        </p:txBody>
      </p:sp>
      <p:sp>
        <p:nvSpPr>
          <p:cNvPr id="20484" name="TextBox 4"/>
          <p:cNvSpPr txBox="1">
            <a:spLocks noChangeArrowheads="1"/>
          </p:cNvSpPr>
          <p:nvPr/>
        </p:nvSpPr>
        <p:spPr bwMode="auto">
          <a:xfrm>
            <a:off x="6071251" y="6299199"/>
            <a:ext cx="26274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 smtClean="0">
                <a:solidFill>
                  <a:srgbClr val="000000"/>
                </a:solidFill>
              </a:rPr>
              <a:t>Argazkia: </a:t>
            </a:r>
            <a:r>
              <a:rPr lang="sv-SE" sz="1400" dirty="0">
                <a:solidFill>
                  <a:srgbClr val="000000"/>
                </a:solidFill>
              </a:rPr>
              <a:t>Ola Bengtsson</a:t>
            </a:r>
            <a:endParaRPr lang="en-GB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Sarrera</a:t>
            </a:r>
            <a:endParaRPr lang="en-GB" dirty="0">
              <a:latin typeface="Calibri" charset="0"/>
            </a:endParaRPr>
          </a:p>
        </p:txBody>
      </p:sp>
      <p:sp>
        <p:nvSpPr>
          <p:cNvPr id="22530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782763"/>
            <a:ext cx="4038600" cy="4525962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Gaurko plana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Informazio orokorra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Segurtasuna eta osasuna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Galderarik?</a:t>
            </a:r>
            <a:endParaRPr lang="sv-SE" dirty="0">
              <a:latin typeface="Calibri" charset="0"/>
            </a:endParaRPr>
          </a:p>
          <a:p>
            <a:pPr eaLnBrk="1" hangingPunct="1"/>
            <a:endParaRPr lang="en-GB" dirty="0">
              <a:latin typeface="Calibri" charset="0"/>
            </a:endParaRPr>
          </a:p>
        </p:txBody>
      </p:sp>
      <p:sp>
        <p:nvSpPr>
          <p:cNvPr id="22531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341438"/>
            <a:ext cx="4038600" cy="525621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GB" dirty="0" err="1" smtClean="0">
                <a:latin typeface="Calibri" charset="0"/>
              </a:rPr>
              <a:t>Zuhaitz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beteranoa</a:t>
            </a:r>
            <a:r>
              <a:rPr lang="en-GB" dirty="0" smtClean="0">
                <a:latin typeface="Calibri" charset="0"/>
              </a:rPr>
              <a:t>: </a:t>
            </a:r>
            <a:r>
              <a:rPr lang="en-GB" dirty="0" err="1" smtClean="0">
                <a:latin typeface="Calibri" charset="0"/>
              </a:rPr>
              <a:t>sarrera</a:t>
            </a:r>
            <a:r>
              <a:rPr lang="en-GB" dirty="0" smtClean="0">
                <a:latin typeface="Calibri" charset="0"/>
              </a:rPr>
              <a:t> eta </a:t>
            </a:r>
            <a:r>
              <a:rPr lang="en-GB" dirty="0" err="1" smtClean="0">
                <a:latin typeface="Calibri" charset="0"/>
              </a:rPr>
              <a:t>definizioa</a:t>
            </a:r>
            <a:r>
              <a:rPr lang="en-GB" dirty="0" smtClean="0">
                <a:latin typeface="Calibri" charset="0"/>
              </a:rPr>
              <a:t> </a:t>
            </a:r>
          </a:p>
          <a:p>
            <a:pPr marL="0" indent="0">
              <a:buFont typeface="Arial" charset="0"/>
              <a:buNone/>
            </a:pPr>
            <a:r>
              <a:rPr lang="en-GB" dirty="0" smtClean="0">
                <a:latin typeface="Calibri" charset="0"/>
              </a:rPr>
              <a:t>	</a:t>
            </a:r>
            <a:r>
              <a:rPr lang="en-GB" b="1" dirty="0" err="1" smtClean="0">
                <a:latin typeface="Calibri" charset="0"/>
              </a:rPr>
              <a:t>Atsedenaldia-kafea</a:t>
            </a:r>
            <a:endParaRPr lang="en-GB" b="1" dirty="0" smtClean="0">
              <a:latin typeface="Calibri" charset="0"/>
            </a:endParaRPr>
          </a:p>
          <a:p>
            <a:pPr marL="0" indent="0">
              <a:buFont typeface="Arial" charset="0"/>
              <a:buNone/>
            </a:pPr>
            <a:r>
              <a:rPr lang="en-GB" dirty="0" err="1" smtClean="0">
                <a:latin typeface="Calibri" charset="0"/>
              </a:rPr>
              <a:t>Oihanera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txangoa</a:t>
            </a:r>
            <a:endParaRPr lang="en-GB" dirty="0">
              <a:latin typeface="Calibri" charset="0"/>
            </a:endParaRPr>
          </a:p>
          <a:p>
            <a:pPr marL="0" indent="0">
              <a:buFont typeface="Arial" charset="0"/>
              <a:buNone/>
            </a:pPr>
            <a:r>
              <a:rPr lang="sv-SE" dirty="0">
                <a:latin typeface="Calibri" charset="0"/>
              </a:rPr>
              <a:t>	</a:t>
            </a:r>
            <a:r>
              <a:rPr lang="eu-ES" b="1" dirty="0" smtClean="0">
                <a:latin typeface="Calibri" charset="0"/>
              </a:rPr>
              <a:t>Bazkaria</a:t>
            </a:r>
            <a:endParaRPr lang="en-GB" b="1" dirty="0">
              <a:latin typeface="Calibri" charset="0"/>
            </a:endParaRPr>
          </a:p>
          <a:p>
            <a:pPr marL="0" indent="0">
              <a:buFont typeface="Arial" charset="0"/>
              <a:buNone/>
            </a:pPr>
            <a:r>
              <a:rPr lang="en-GB" dirty="0" err="1" smtClean="0">
                <a:latin typeface="Calibri" charset="0"/>
              </a:rPr>
              <a:t>Zuhaitz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beteranoen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kudeaketa</a:t>
            </a:r>
            <a:endParaRPr lang="en-GB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sv-SE" dirty="0" smtClean="0">
                <a:latin typeface="Calibri" charset="0"/>
              </a:rPr>
              <a:t>Sarrera</a:t>
            </a:r>
            <a:endParaRPr lang="en-GB" dirty="0">
              <a:latin typeface="Calibri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u-ES" dirty="0" smtClean="0">
                <a:latin typeface="Calibri" charset="0"/>
                <a:cs typeface="+mn-cs"/>
              </a:rPr>
              <a:t>Nor naiz ni</a:t>
            </a:r>
            <a:r>
              <a:rPr lang="es-ES_tradnl" dirty="0" smtClean="0">
                <a:latin typeface="Calibri" charset="0"/>
                <a:cs typeface="+mn-cs"/>
              </a:rPr>
              <a:t>?</a:t>
            </a:r>
          </a:p>
          <a:p>
            <a:pPr eaLnBrk="1" hangingPunct="1">
              <a:defRPr/>
            </a:pPr>
            <a:r>
              <a:rPr lang="es-ES_tradnl" dirty="0" err="1" smtClean="0">
                <a:latin typeface="Calibri" charset="0"/>
                <a:cs typeface="+mn-cs"/>
              </a:rPr>
              <a:t>Nor</a:t>
            </a:r>
            <a:r>
              <a:rPr lang="es-ES_tradnl" dirty="0" smtClean="0">
                <a:latin typeface="Calibri" charset="0"/>
                <a:cs typeface="+mn-cs"/>
              </a:rPr>
              <a:t> </a:t>
            </a:r>
            <a:r>
              <a:rPr lang="es-ES_tradnl" dirty="0" err="1" smtClean="0">
                <a:latin typeface="Calibri" charset="0"/>
                <a:cs typeface="+mn-cs"/>
              </a:rPr>
              <a:t>zarete</a:t>
            </a:r>
            <a:r>
              <a:rPr lang="es-ES_tradnl" dirty="0" smtClean="0">
                <a:latin typeface="Calibri" charset="0"/>
                <a:cs typeface="+mn-cs"/>
              </a:rPr>
              <a:t> </a:t>
            </a:r>
            <a:r>
              <a:rPr lang="es-ES_tradnl" dirty="0" err="1" smtClean="0">
                <a:latin typeface="Calibri" charset="0"/>
                <a:cs typeface="+mn-cs"/>
              </a:rPr>
              <a:t>zuek</a:t>
            </a:r>
            <a:r>
              <a:rPr lang="es-ES_tradnl" dirty="0" smtClean="0">
                <a:latin typeface="Calibri" charset="0"/>
                <a:cs typeface="+mn-cs"/>
              </a:rPr>
              <a:t>?</a:t>
            </a:r>
          </a:p>
          <a:p>
            <a:pPr eaLnBrk="1" hangingPunct="1">
              <a:defRPr/>
            </a:pPr>
            <a:r>
              <a:rPr lang="es-ES_tradnl" dirty="0" err="1" smtClean="0">
                <a:latin typeface="Calibri" charset="0"/>
                <a:cs typeface="+mn-cs"/>
              </a:rPr>
              <a:t>Zer</a:t>
            </a:r>
            <a:r>
              <a:rPr lang="es-ES_tradnl" dirty="0" smtClean="0">
                <a:latin typeface="Calibri" charset="0"/>
                <a:cs typeface="+mn-cs"/>
              </a:rPr>
              <a:t> espero </a:t>
            </a:r>
            <a:r>
              <a:rPr lang="es-ES_tradnl" dirty="0" err="1" smtClean="0">
                <a:latin typeface="Calibri" charset="0"/>
                <a:cs typeface="+mn-cs"/>
              </a:rPr>
              <a:t>duzue</a:t>
            </a:r>
            <a:r>
              <a:rPr lang="es-ES_tradnl" dirty="0" smtClean="0">
                <a:latin typeface="Calibri" charset="0"/>
                <a:cs typeface="+mn-cs"/>
              </a:rPr>
              <a:t>?</a:t>
            </a:r>
          </a:p>
          <a:p>
            <a:pPr marL="0" indent="0">
              <a:buFont typeface="Arial" charset="0"/>
              <a:buNone/>
              <a:defRPr/>
            </a:pPr>
            <a:endParaRPr lang="en-GB" dirty="0">
              <a:latin typeface="Calibri" charset="0"/>
              <a:cs typeface="+mn-cs"/>
            </a:endParaRPr>
          </a:p>
        </p:txBody>
      </p:sp>
      <p:pic>
        <p:nvPicPr>
          <p:cNvPr id="2355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0563" y="1377950"/>
            <a:ext cx="4032250" cy="5372100"/>
          </a:xfrm>
          <a:noFill/>
        </p:spPr>
      </p:pic>
      <p:sp>
        <p:nvSpPr>
          <p:cNvPr id="6149" name="TextBox 3"/>
          <p:cNvSpPr txBox="1">
            <a:spLocks noChangeArrowheads="1"/>
          </p:cNvSpPr>
          <p:nvPr/>
        </p:nvSpPr>
        <p:spPr bwMode="auto">
          <a:xfrm>
            <a:off x="4572000" y="6516688"/>
            <a:ext cx="3922713" cy="3683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sv-SE" altLang="en-US" sz="18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Argazkia: Helen Read, Errumania</a:t>
            </a:r>
            <a:endParaRPr lang="en-GB" altLang="en-US" sz="1800" dirty="0" smtClean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Helburuak</a:t>
            </a:r>
            <a:endParaRPr lang="en-GB" dirty="0">
              <a:latin typeface="Calibri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1773238"/>
            <a:ext cx="8229600" cy="4525962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dirty="0" err="1" smtClean="0">
                <a:ea typeface="+mn-ea"/>
                <a:cs typeface="+mn-cs"/>
              </a:rPr>
              <a:t>Zuhaitz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nabarmen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bat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deskribatzea</a:t>
            </a:r>
            <a:r>
              <a:rPr lang="es-ES" dirty="0" smtClean="0">
                <a:ea typeface="+mn-ea"/>
                <a:cs typeface="+mn-cs"/>
              </a:rPr>
              <a:t> eta </a:t>
            </a:r>
            <a:r>
              <a:rPr lang="es-ES" dirty="0" err="1" smtClean="0">
                <a:ea typeface="+mn-ea"/>
                <a:cs typeface="+mn-cs"/>
              </a:rPr>
              <a:t>ezagutzea</a:t>
            </a:r>
            <a:r>
              <a:rPr lang="es-ES" dirty="0" smtClean="0">
                <a:ea typeface="+mn-ea"/>
                <a:cs typeface="+mn-cs"/>
              </a:rPr>
              <a:t>  </a:t>
            </a:r>
            <a:r>
              <a:rPr lang="es-ES" dirty="0" err="1" smtClean="0">
                <a:ea typeface="+mn-ea"/>
                <a:cs typeface="+mn-cs"/>
              </a:rPr>
              <a:t>bere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balio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biologiko</a:t>
            </a:r>
            <a:r>
              <a:rPr lang="es-ES" dirty="0" smtClean="0">
                <a:ea typeface="+mn-ea"/>
                <a:cs typeface="+mn-cs"/>
              </a:rPr>
              <a:t> eta </a:t>
            </a:r>
            <a:r>
              <a:rPr lang="es-ES" dirty="0" err="1" smtClean="0">
                <a:ea typeface="+mn-ea"/>
                <a:cs typeface="+mn-cs"/>
              </a:rPr>
              <a:t>ondarezkoagatik</a:t>
            </a:r>
            <a:r>
              <a:rPr lang="es-ES" dirty="0" smtClean="0">
                <a:ea typeface="+mn-ea"/>
                <a:cs typeface="+mn-cs"/>
              </a:rPr>
              <a:t>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dirty="0" err="1" smtClean="0">
                <a:ea typeface="+mn-ea"/>
                <a:cs typeface="+mn-cs"/>
              </a:rPr>
              <a:t>Zuhaitzak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zergatik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bizi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diren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horrenbeste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azaltzea</a:t>
            </a:r>
            <a:endParaRPr lang="es-ES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dirty="0" err="1" smtClean="0">
                <a:ea typeface="+mn-ea"/>
                <a:cs typeface="+mn-cs"/>
              </a:rPr>
              <a:t>Sustraiak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nola</a:t>
            </a:r>
            <a:r>
              <a:rPr lang="es-ES" dirty="0" smtClean="0">
                <a:ea typeface="+mn-ea"/>
                <a:cs typeface="+mn-cs"/>
              </a:rPr>
              <a:t> eta non </a:t>
            </a:r>
            <a:r>
              <a:rPr lang="es-ES" dirty="0" err="1" smtClean="0">
                <a:ea typeface="+mn-ea"/>
                <a:cs typeface="+mn-cs"/>
              </a:rPr>
              <a:t>hazten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dire</a:t>
            </a:r>
            <a:r>
              <a:rPr lang="es-ES" dirty="0" smtClean="0">
                <a:ea typeface="+mn-ea"/>
                <a:cs typeface="+mn-cs"/>
              </a:rPr>
              <a:t> eta </a:t>
            </a:r>
            <a:r>
              <a:rPr lang="es-ES" dirty="0" err="1" smtClean="0">
                <a:ea typeface="+mn-ea"/>
                <a:cs typeface="+mn-cs"/>
              </a:rPr>
              <a:t>zergatik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diren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hain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garrantzitsuak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deskribatzea</a:t>
            </a:r>
            <a:endParaRPr lang="es-ES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dirty="0" err="1" smtClean="0">
                <a:ea typeface="+mn-ea"/>
                <a:cs typeface="+mn-cs"/>
              </a:rPr>
              <a:t>Zuhaitz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beterano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bati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buruzko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fitxa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sinple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bat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oihanean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betetzea</a:t>
            </a:r>
            <a:endParaRPr lang="es-ES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dirty="0" err="1" smtClean="0">
                <a:ea typeface="+mn-ea"/>
                <a:cs typeface="+mn-cs"/>
              </a:rPr>
              <a:t>Zuhaitz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beteranoak</a:t>
            </a:r>
            <a:r>
              <a:rPr lang="es-ES" dirty="0" smtClean="0">
                <a:ea typeface="+mn-ea"/>
                <a:cs typeface="+mn-cs"/>
              </a:rPr>
              <a:t> eta </a:t>
            </a:r>
            <a:r>
              <a:rPr lang="es-ES" dirty="0" err="1" smtClean="0">
                <a:ea typeface="+mn-ea"/>
                <a:cs typeface="+mn-cs"/>
              </a:rPr>
              <a:t>haien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ingurunea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kudeatzea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egokia</a:t>
            </a:r>
            <a:r>
              <a:rPr lang="es-ES" dirty="0" smtClean="0">
                <a:ea typeface="+mn-ea"/>
                <a:cs typeface="+mn-cs"/>
              </a:rPr>
              <a:t> </a:t>
            </a:r>
            <a:r>
              <a:rPr lang="es-ES" dirty="0" err="1" smtClean="0">
                <a:ea typeface="+mn-ea"/>
                <a:cs typeface="+mn-cs"/>
              </a:rPr>
              <a:t>noiz</a:t>
            </a:r>
            <a:r>
              <a:rPr lang="es-ES" dirty="0" smtClean="0">
                <a:ea typeface="+mn-ea"/>
                <a:cs typeface="+mn-cs"/>
              </a:rPr>
              <a:t> den </a:t>
            </a:r>
            <a:r>
              <a:rPr lang="es-ES" dirty="0" err="1" smtClean="0">
                <a:ea typeface="+mn-ea"/>
                <a:cs typeface="+mn-cs"/>
              </a:rPr>
              <a:t>ebaluatzea</a:t>
            </a:r>
            <a:r>
              <a:rPr lang="es-ES" dirty="0" smtClean="0">
                <a:ea typeface="+mn-ea"/>
                <a:cs typeface="+mn-cs"/>
              </a:rPr>
              <a:t> 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944" y="116632"/>
            <a:ext cx="8229600" cy="1143000"/>
          </a:xfrm>
        </p:spPr>
        <p:txBody>
          <a:bodyPr/>
          <a:lstStyle/>
          <a:p>
            <a:pPr eaLnBrk="1" hangingPunct="1"/>
            <a:r>
              <a:rPr lang="en-GB" sz="3600" dirty="0" err="1" smtClean="0">
                <a:latin typeface="Calibri" charset="0"/>
              </a:rPr>
              <a:t>Zuhaitz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err="1" smtClean="0">
                <a:latin typeface="Calibri" charset="0"/>
              </a:rPr>
              <a:t>zaharrek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err="1" smtClean="0">
                <a:latin typeface="Calibri" charset="0"/>
              </a:rPr>
              <a:t>gure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smtClean="0">
                <a:latin typeface="Calibri" charset="0"/>
              </a:rPr>
              <a:t/>
            </a:r>
            <a:br>
              <a:rPr lang="en-GB" sz="3600" dirty="0" smtClean="0">
                <a:latin typeface="Calibri" charset="0"/>
              </a:rPr>
            </a:br>
            <a:r>
              <a:rPr lang="en-GB" sz="3600" dirty="0" err="1" smtClean="0">
                <a:latin typeface="Calibri" charset="0"/>
              </a:rPr>
              <a:t>iraganarekin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err="1" smtClean="0">
                <a:latin typeface="Calibri" charset="0"/>
              </a:rPr>
              <a:t>lotzen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err="1" smtClean="0">
                <a:latin typeface="Calibri" charset="0"/>
              </a:rPr>
              <a:t>gaituzte</a:t>
            </a:r>
            <a:endParaRPr lang="en-GB" sz="4000" dirty="0">
              <a:latin typeface="Calibri" charset="0"/>
            </a:endParaRPr>
          </a:p>
        </p:txBody>
      </p:sp>
      <p:pic>
        <p:nvPicPr>
          <p:cNvPr id="27650" name="Picture 9" descr="Ted &amp; oa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1412875"/>
            <a:ext cx="8297863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1"/>
          <p:cNvSpPr txBox="1">
            <a:spLocks noChangeArrowheads="1"/>
          </p:cNvSpPr>
          <p:nvPr/>
        </p:nvSpPr>
        <p:spPr bwMode="auto">
          <a:xfrm>
            <a:off x="450850" y="6381750"/>
            <a:ext cx="354488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>
                <a:solidFill>
                  <a:schemeClr val="bg1"/>
                </a:solidFill>
              </a:rPr>
              <a:t>Windsor Great Park, </a:t>
            </a:r>
            <a:r>
              <a:rPr lang="sv-SE" sz="1400" dirty="0" smtClean="0">
                <a:solidFill>
                  <a:schemeClr val="bg1"/>
                </a:solidFill>
              </a:rPr>
              <a:t>Ingalaterra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7652" name="TextBox 4"/>
          <p:cNvSpPr txBox="1">
            <a:spLocks noChangeArrowheads="1"/>
          </p:cNvSpPr>
          <p:nvPr/>
        </p:nvSpPr>
        <p:spPr bwMode="auto">
          <a:xfrm>
            <a:off x="6121400" y="6381750"/>
            <a:ext cx="26273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 smtClean="0">
                <a:solidFill>
                  <a:schemeClr val="bg1"/>
                </a:solidFill>
              </a:rPr>
              <a:t>Argazkia: </a:t>
            </a:r>
            <a:r>
              <a:rPr lang="sv-SE" sz="1400" dirty="0">
                <a:solidFill>
                  <a:schemeClr val="bg1"/>
                </a:solidFill>
              </a:rPr>
              <a:t>Vikki Bengtsson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139825"/>
          </a:xfrm>
        </p:spPr>
        <p:txBody>
          <a:bodyPr/>
          <a:lstStyle/>
          <a:p>
            <a:pPr eaLnBrk="1" hangingPunct="1"/>
            <a:r>
              <a:rPr lang="en-GB" sz="4000" dirty="0" err="1" smtClean="0">
                <a:latin typeface="Calibri" charset="0"/>
              </a:rPr>
              <a:t>Zuhaitz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err="1" smtClean="0">
                <a:latin typeface="Calibri" charset="0"/>
              </a:rPr>
              <a:t>beteranoa</a:t>
            </a:r>
            <a:r>
              <a:rPr lang="en-GB" sz="4000" dirty="0" smtClean="0">
                <a:latin typeface="Calibri" charset="0"/>
              </a:rPr>
              <a:t>: </a:t>
            </a:r>
            <a:r>
              <a:rPr lang="en-GB" sz="4000" dirty="0" err="1" smtClean="0">
                <a:latin typeface="Calibri" charset="0"/>
              </a:rPr>
              <a:t>definizioa</a:t>
            </a:r>
            <a:endParaRPr lang="en-GB" sz="4000" dirty="0">
              <a:latin typeface="Calibri" charset="0"/>
            </a:endParaRPr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73238"/>
            <a:ext cx="3538538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GB" sz="28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800" dirty="0" err="1" smtClean="0">
                <a:latin typeface="Calibri" charset="0"/>
              </a:rPr>
              <a:t>Zer</a:t>
            </a:r>
            <a:r>
              <a:rPr lang="en-GB" sz="2800" dirty="0" smtClean="0">
                <a:latin typeface="Calibri" charset="0"/>
              </a:rPr>
              <a:t> da </a:t>
            </a:r>
            <a:r>
              <a:rPr lang="en-GB" sz="2800" dirty="0" err="1" smtClean="0">
                <a:latin typeface="Calibri" charset="0"/>
              </a:rPr>
              <a:t>zuhaitz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beteranoa</a:t>
            </a:r>
            <a:r>
              <a:rPr lang="en-GB" sz="2800" dirty="0" smtClean="0">
                <a:latin typeface="Calibri" charset="0"/>
              </a:rPr>
              <a:t>?</a:t>
            </a:r>
            <a:endParaRPr lang="en-GB" sz="28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GB" sz="28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Calibri" charset="0"/>
              </a:rPr>
              <a:t>Nola </a:t>
            </a:r>
            <a:r>
              <a:rPr lang="en-GB" sz="2800" dirty="0" err="1" smtClean="0">
                <a:latin typeface="Calibri" charset="0"/>
              </a:rPr>
              <a:t>ezagutu</a:t>
            </a:r>
            <a:r>
              <a:rPr lang="en-GB" sz="2800" dirty="0" smtClean="0">
                <a:latin typeface="Calibri" charset="0"/>
              </a:rPr>
              <a:t>?</a:t>
            </a:r>
            <a:endParaRPr lang="en-GB" sz="28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GB" sz="28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Calibri" charset="0"/>
              </a:rPr>
              <a:t>Adina, </a:t>
            </a:r>
            <a:r>
              <a:rPr lang="en-GB" sz="2800" dirty="0" err="1" smtClean="0">
                <a:latin typeface="Calibri" charset="0"/>
              </a:rPr>
              <a:t>tamaina</a:t>
            </a:r>
            <a:r>
              <a:rPr lang="en-GB" sz="2800" dirty="0" smtClean="0">
                <a:latin typeface="Calibri" charset="0"/>
              </a:rPr>
              <a:t>, </a:t>
            </a:r>
            <a:r>
              <a:rPr lang="en-GB" sz="2800" dirty="0" err="1" smtClean="0">
                <a:latin typeface="Calibri" charset="0"/>
              </a:rPr>
              <a:t>espezieak</a:t>
            </a:r>
            <a:r>
              <a:rPr lang="en-GB" sz="2800" dirty="0" smtClean="0">
                <a:latin typeface="Calibri" charset="0"/>
              </a:rPr>
              <a:t> eta </a:t>
            </a:r>
            <a:r>
              <a:rPr lang="en-GB" sz="2800" dirty="0" err="1" smtClean="0">
                <a:latin typeface="Calibri" charset="0"/>
              </a:rPr>
              <a:t>egoera</a:t>
            </a:r>
            <a:endParaRPr lang="en-GB" sz="28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GB" sz="2800" dirty="0">
              <a:latin typeface="Calibri" charset="0"/>
            </a:endParaRPr>
          </a:p>
        </p:txBody>
      </p:sp>
      <p:pic>
        <p:nvPicPr>
          <p:cNvPr id="29699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1462088"/>
            <a:ext cx="3887788" cy="5207000"/>
          </a:xfrm>
          <a:noFill/>
        </p:spPr>
      </p:pic>
      <p:sp>
        <p:nvSpPr>
          <p:cNvPr id="29700" name="TextBox 4"/>
          <p:cNvSpPr txBox="1">
            <a:spLocks noChangeArrowheads="1"/>
          </p:cNvSpPr>
          <p:nvPr/>
        </p:nvSpPr>
        <p:spPr bwMode="auto">
          <a:xfrm>
            <a:off x="6042298" y="6371676"/>
            <a:ext cx="26273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 smtClean="0">
                <a:solidFill>
                  <a:schemeClr val="bg1"/>
                </a:solidFill>
              </a:rPr>
              <a:t>Argazkia: </a:t>
            </a:r>
            <a:r>
              <a:rPr lang="sv-SE" sz="1400" dirty="0">
                <a:solidFill>
                  <a:schemeClr val="bg1"/>
                </a:solidFill>
              </a:rPr>
              <a:t>Vikki Bengtsson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9701" name="TextBox 5"/>
          <p:cNvSpPr txBox="1">
            <a:spLocks noChangeArrowheads="1"/>
          </p:cNvSpPr>
          <p:nvPr/>
        </p:nvSpPr>
        <p:spPr bwMode="auto">
          <a:xfrm>
            <a:off x="6011863" y="1412875"/>
            <a:ext cx="2627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Kvilleken,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507413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v-SE" sz="3600" dirty="0" smtClean="0">
                <a:ea typeface="+mj-ea"/>
                <a:cs typeface="+mj-cs"/>
              </a:rPr>
              <a:t>1.ariketa: Egizu zerrenda </a:t>
            </a:r>
            <a:r>
              <a:rPr lang="sv-SE" sz="3600" dirty="0" smtClean="0">
                <a:ea typeface="+mj-ea"/>
                <a:cs typeface="+mj-cs"/>
              </a:rPr>
              <a:t/>
            </a:r>
            <a:br>
              <a:rPr lang="sv-SE" sz="3600" dirty="0" smtClean="0">
                <a:ea typeface="+mj-ea"/>
                <a:cs typeface="+mj-cs"/>
              </a:rPr>
            </a:br>
            <a:r>
              <a:rPr lang="sv-SE" sz="3600" dirty="0" smtClean="0">
                <a:ea typeface="+mj-ea"/>
                <a:cs typeface="+mj-cs"/>
              </a:rPr>
              <a:t>bat </a:t>
            </a:r>
            <a:r>
              <a:rPr lang="sv-SE" sz="3600" dirty="0" smtClean="0">
                <a:ea typeface="+mj-ea"/>
                <a:cs typeface="+mj-cs"/>
              </a:rPr>
              <a:t>zuhaitz beteranoen ezaugarriekin</a:t>
            </a:r>
            <a:endParaRPr lang="en-GB" sz="3600" dirty="0">
              <a:ea typeface="+mj-ea"/>
              <a:cs typeface="+mj-cs"/>
            </a:endParaRPr>
          </a:p>
        </p:txBody>
      </p:sp>
      <p:pic>
        <p:nvPicPr>
          <p:cNvPr id="31746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423988"/>
            <a:ext cx="7848600" cy="5211762"/>
          </a:xfrm>
        </p:spPr>
      </p:pic>
      <p:sp>
        <p:nvSpPr>
          <p:cNvPr id="31747" name="TextBox 3"/>
          <p:cNvSpPr txBox="1">
            <a:spLocks noChangeArrowheads="1"/>
          </p:cNvSpPr>
          <p:nvPr/>
        </p:nvSpPr>
        <p:spPr bwMode="auto">
          <a:xfrm>
            <a:off x="5292080" y="6299199"/>
            <a:ext cx="3239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 smtClean="0">
                <a:solidFill>
                  <a:schemeClr val="bg1"/>
                </a:solidFill>
              </a:rPr>
              <a:t>Argazkia: </a:t>
            </a:r>
            <a:r>
              <a:rPr lang="sv-SE" sz="1400" dirty="0">
                <a:solidFill>
                  <a:schemeClr val="bg1"/>
                </a:solidFill>
              </a:rPr>
              <a:t>Helen Read, Urkiola, </a:t>
            </a:r>
            <a:r>
              <a:rPr lang="sv-SE" sz="1400" dirty="0" smtClean="0">
                <a:solidFill>
                  <a:schemeClr val="bg1"/>
                </a:solidFill>
              </a:rPr>
              <a:t>Bizkaia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5"/>
          <p:cNvSpPr>
            <a:spLocks noGrp="1"/>
          </p:cNvSpPr>
          <p:nvPr>
            <p:ph type="title"/>
          </p:nvPr>
        </p:nvSpPr>
        <p:spPr>
          <a:xfrm>
            <a:off x="2219325" y="-459432"/>
            <a:ext cx="6985000" cy="1628775"/>
          </a:xfrm>
        </p:spPr>
        <p:txBody>
          <a:bodyPr/>
          <a:lstStyle/>
          <a:p>
            <a:pPr algn="l" eaLnBrk="1" hangingPunct="1"/>
            <a:r>
              <a:rPr lang="en-GB" sz="4000" dirty="0" err="1" smtClean="0">
                <a:latin typeface="Calibri" charset="0"/>
              </a:rPr>
              <a:t>Laguntzeko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err="1" smtClean="0">
                <a:latin typeface="Calibri" charset="0"/>
              </a:rPr>
              <a:t>argazkiak</a:t>
            </a:r>
            <a:endParaRPr lang="en-GB" sz="4000" dirty="0">
              <a:latin typeface="Calibri" charset="0"/>
            </a:endParaRPr>
          </a:p>
        </p:txBody>
      </p:sp>
      <p:pic>
        <p:nvPicPr>
          <p:cNvPr id="3379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9"/>
          <a:stretch>
            <a:fillRect/>
          </a:stretch>
        </p:blipFill>
        <p:spPr bwMode="auto">
          <a:xfrm>
            <a:off x="9525" y="814388"/>
            <a:ext cx="3770313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72"/>
          <a:stretch>
            <a:fillRect/>
          </a:stretch>
        </p:blipFill>
        <p:spPr bwMode="auto">
          <a:xfrm>
            <a:off x="6191250" y="1055688"/>
            <a:ext cx="2916238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 descr="C:\Users\Helen\Photographs\Trees\Trees - spain\Photos for Spanish book\Snow damage\62 S de Aralar hill with masts Be snow damage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32138" y="2352675"/>
            <a:ext cx="3379787" cy="4505325"/>
          </a:xfrm>
          <a:noFill/>
        </p:spPr>
      </p:pic>
      <p:sp>
        <p:nvSpPr>
          <p:cNvPr id="33797" name="TextBox 6"/>
          <p:cNvSpPr txBox="1">
            <a:spLocks noChangeArrowheads="1"/>
          </p:cNvSpPr>
          <p:nvPr/>
        </p:nvSpPr>
        <p:spPr bwMode="auto">
          <a:xfrm>
            <a:off x="-18421" y="5953174"/>
            <a:ext cx="312231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 </a:t>
            </a:r>
            <a:r>
              <a:rPr lang="sv-SE" sz="1800" dirty="0">
                <a:solidFill>
                  <a:schemeClr val="bg1"/>
                </a:solidFill>
              </a:rPr>
              <a:t>Brian Cleckner, Ashtead </a:t>
            </a:r>
            <a:r>
              <a:rPr lang="sv-SE" sz="1800" dirty="0" smtClean="0">
                <a:solidFill>
                  <a:schemeClr val="bg1"/>
                </a:solidFill>
              </a:rPr>
              <a:t>Common, Erresuma Batua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33798" name="TextBox 7"/>
          <p:cNvSpPr txBox="1">
            <a:spLocks noChangeArrowheads="1"/>
          </p:cNvSpPr>
          <p:nvPr/>
        </p:nvSpPr>
        <p:spPr bwMode="auto">
          <a:xfrm>
            <a:off x="3132138" y="6309320"/>
            <a:ext cx="3095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 </a:t>
            </a:r>
            <a:r>
              <a:rPr lang="sv-SE" sz="1800" dirty="0">
                <a:solidFill>
                  <a:schemeClr val="bg1"/>
                </a:solidFill>
              </a:rPr>
              <a:t>Helen Read, </a:t>
            </a:r>
            <a:r>
              <a:rPr lang="sv-SE" sz="1800" dirty="0" smtClean="0">
                <a:solidFill>
                  <a:schemeClr val="bg1"/>
                </a:solidFill>
              </a:rPr>
              <a:t>España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33799" name="TextBox 8"/>
          <p:cNvSpPr txBox="1">
            <a:spLocks noChangeArrowheads="1"/>
          </p:cNvSpPr>
          <p:nvPr/>
        </p:nvSpPr>
        <p:spPr bwMode="auto">
          <a:xfrm>
            <a:off x="6515100" y="4725144"/>
            <a:ext cx="26289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/>
              <a:t>Argazkia: </a:t>
            </a:r>
            <a:r>
              <a:rPr lang="sv-SE" sz="1800" dirty="0"/>
              <a:t>Vikki Bengtsson, Fontainebleau, </a:t>
            </a:r>
            <a:r>
              <a:rPr lang="sv-SE" sz="1800" dirty="0" smtClean="0"/>
              <a:t>Frantzia</a:t>
            </a: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ChangeArrowheads="1"/>
          </p:cNvSpPr>
          <p:nvPr>
            <p:ph type="title"/>
          </p:nvPr>
        </p:nvSpPr>
        <p:spPr>
          <a:xfrm>
            <a:off x="409575" y="166068"/>
            <a:ext cx="8229600" cy="12954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 err="1" smtClean="0">
                <a:ea typeface="+mj-ea"/>
                <a:cs typeface="+mj-cs"/>
              </a:rPr>
              <a:t>Zergatik</a:t>
            </a:r>
            <a:r>
              <a:rPr lang="en-GB" sz="4000" dirty="0" smtClean="0">
                <a:ea typeface="+mj-ea"/>
                <a:cs typeface="+mj-cs"/>
              </a:rPr>
              <a:t> </a:t>
            </a:r>
            <a:r>
              <a:rPr lang="en-GB" sz="4000" dirty="0" err="1" smtClean="0">
                <a:ea typeface="+mj-ea"/>
                <a:cs typeface="+mj-cs"/>
              </a:rPr>
              <a:t>bizi</a:t>
            </a:r>
            <a:r>
              <a:rPr lang="en-GB" sz="4000" dirty="0" smtClean="0">
                <a:ea typeface="+mj-ea"/>
                <a:cs typeface="+mj-cs"/>
              </a:rPr>
              <a:t> </a:t>
            </a:r>
            <a:r>
              <a:rPr lang="en-GB" sz="4000" dirty="0" err="1" smtClean="0">
                <a:ea typeface="+mj-ea"/>
                <a:cs typeface="+mj-cs"/>
              </a:rPr>
              <a:t>dira</a:t>
            </a:r>
            <a:r>
              <a:rPr lang="en-GB" sz="4000" dirty="0" smtClean="0">
                <a:ea typeface="+mj-ea"/>
                <a:cs typeface="+mj-cs"/>
              </a:rPr>
              <a:t> </a:t>
            </a:r>
            <a:r>
              <a:rPr lang="en-GB" sz="4000" dirty="0" smtClean="0">
                <a:ea typeface="+mj-ea"/>
                <a:cs typeface="+mj-cs"/>
              </a:rPr>
              <a:t/>
            </a:r>
            <a:br>
              <a:rPr lang="en-GB" sz="4000" dirty="0" smtClean="0">
                <a:ea typeface="+mj-ea"/>
                <a:cs typeface="+mj-cs"/>
              </a:rPr>
            </a:br>
            <a:r>
              <a:rPr lang="en-GB" sz="4000" dirty="0" err="1" smtClean="0">
                <a:ea typeface="+mj-ea"/>
                <a:cs typeface="+mj-cs"/>
              </a:rPr>
              <a:t>hainbeste</a:t>
            </a:r>
            <a:r>
              <a:rPr lang="en-GB" sz="4000" dirty="0" smtClean="0">
                <a:ea typeface="+mj-ea"/>
                <a:cs typeface="+mj-cs"/>
              </a:rPr>
              <a:t> </a:t>
            </a:r>
            <a:r>
              <a:rPr lang="en-GB" sz="4000" dirty="0" err="1" smtClean="0">
                <a:ea typeface="+mj-ea"/>
                <a:cs typeface="+mj-cs"/>
              </a:rPr>
              <a:t>zuhaitzak</a:t>
            </a:r>
            <a:r>
              <a:rPr lang="en-GB" sz="4000" dirty="0" smtClean="0">
                <a:ea typeface="+mj-ea"/>
                <a:cs typeface="+mj-cs"/>
              </a:rPr>
              <a:t>?</a:t>
            </a:r>
            <a:endParaRPr lang="en-GB" sz="4000" dirty="0">
              <a:ea typeface="+mj-ea"/>
              <a:cs typeface="+mj-cs"/>
            </a:endParaRPr>
          </a:p>
        </p:txBody>
      </p:sp>
      <p:pic>
        <p:nvPicPr>
          <p:cNvPr id="35842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8113" y="1563688"/>
            <a:ext cx="8826500" cy="4554537"/>
          </a:xfrm>
          <a:noFill/>
        </p:spPr>
      </p:pic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-900113" y="1484313"/>
            <a:ext cx="3887788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120000"/>
              <a:buFont typeface="Times" charset="0"/>
              <a:buChar char="•"/>
            </a:pPr>
            <a:endParaRPr lang="en-US" sz="2400"/>
          </a:p>
        </p:txBody>
      </p:sp>
      <p:sp>
        <p:nvSpPr>
          <p:cNvPr id="35844" name="TextBox 4"/>
          <p:cNvSpPr txBox="1">
            <a:spLocks noChangeArrowheads="1"/>
          </p:cNvSpPr>
          <p:nvPr/>
        </p:nvSpPr>
        <p:spPr bwMode="auto">
          <a:xfrm>
            <a:off x="611188" y="6292850"/>
            <a:ext cx="8027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>
                <a:solidFill>
                  <a:srgbClr val="000000"/>
                </a:solidFill>
              </a:rPr>
              <a:t>Illustration by Neville Fay (2002) after Raimbault (1995) and Lonsdale, (1999)</a:t>
            </a:r>
            <a:endParaRPr lang="en-GB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>
          <a:xfrm>
            <a:off x="442664" y="260648"/>
            <a:ext cx="8229600" cy="923925"/>
          </a:xfrm>
        </p:spPr>
        <p:txBody>
          <a:bodyPr/>
          <a:lstStyle/>
          <a:p>
            <a:pPr eaLnBrk="1" hangingPunct="1"/>
            <a:r>
              <a:rPr lang="sv-SE" sz="4000" dirty="0" smtClean="0">
                <a:latin typeface="Calibri" charset="0"/>
              </a:rPr>
              <a:t>Dominantzia apikalaren </a:t>
            </a:r>
            <a:r>
              <a:rPr lang="sv-SE" sz="4000" dirty="0" smtClean="0">
                <a:latin typeface="Calibri" charset="0"/>
              </a:rPr>
              <a:t/>
            </a:r>
            <a:br>
              <a:rPr lang="sv-SE" sz="4000" dirty="0" smtClean="0">
                <a:latin typeface="Calibri" charset="0"/>
              </a:rPr>
            </a:br>
            <a:r>
              <a:rPr lang="sv-SE" sz="4000" dirty="0" smtClean="0">
                <a:latin typeface="Calibri" charset="0"/>
              </a:rPr>
              <a:t>galera</a:t>
            </a:r>
            <a:endParaRPr lang="en-GB" sz="1600" dirty="0">
              <a:latin typeface="Calibri" charset="0"/>
            </a:endParaRPr>
          </a:p>
        </p:txBody>
      </p:sp>
      <p:sp>
        <p:nvSpPr>
          <p:cNvPr id="37890" name="TextBox 3"/>
          <p:cNvSpPr txBox="1">
            <a:spLocks noChangeArrowheads="1"/>
          </p:cNvSpPr>
          <p:nvPr/>
        </p:nvSpPr>
        <p:spPr bwMode="auto">
          <a:xfrm>
            <a:off x="5435599" y="6378575"/>
            <a:ext cx="3313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/>
              <a:t>Irudia: </a:t>
            </a:r>
            <a:r>
              <a:rPr lang="sv-SE" sz="1800" dirty="0"/>
              <a:t>Claus Mattheck</a:t>
            </a:r>
            <a:endParaRPr lang="en-GB" sz="1800" dirty="0"/>
          </a:p>
        </p:txBody>
      </p:sp>
      <p:pic>
        <p:nvPicPr>
          <p:cNvPr id="37891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121" y="1490663"/>
            <a:ext cx="6516687" cy="488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7963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Erregek burua galdu </a:t>
            </a:r>
            <a:r>
              <a:rPr lang="sv-SE" dirty="0" smtClean="0">
                <a:latin typeface="Calibri" charset="0"/>
              </a:rPr>
              <a:t>du</a:t>
            </a:r>
            <a:endParaRPr lang="en-GB" sz="1800" dirty="0">
              <a:latin typeface="Calibri" charset="0"/>
            </a:endParaRPr>
          </a:p>
        </p:txBody>
      </p:sp>
      <p:pic>
        <p:nvPicPr>
          <p:cNvPr id="39938" name="Content Placeholder 1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557338"/>
            <a:ext cx="7848600" cy="5211762"/>
          </a:xfrm>
        </p:spPr>
      </p:pic>
      <p:sp>
        <p:nvSpPr>
          <p:cNvPr id="39939" name="TextBox 3"/>
          <p:cNvSpPr txBox="1">
            <a:spLocks noChangeArrowheads="1"/>
          </p:cNvSpPr>
          <p:nvPr/>
        </p:nvSpPr>
        <p:spPr bwMode="auto">
          <a:xfrm>
            <a:off x="5795963" y="1628775"/>
            <a:ext cx="26273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rgbClr val="000000"/>
                </a:solidFill>
              </a:rPr>
              <a:t>Argazkia: </a:t>
            </a:r>
            <a:r>
              <a:rPr lang="sv-SE" sz="1800" dirty="0">
                <a:solidFill>
                  <a:srgbClr val="000000"/>
                </a:solidFill>
              </a:rPr>
              <a:t>Vikki Bengtsson, </a:t>
            </a:r>
            <a:r>
              <a:rPr lang="sv-SE" sz="1800" dirty="0" smtClean="0">
                <a:solidFill>
                  <a:srgbClr val="000000"/>
                </a:solidFill>
              </a:rPr>
              <a:t>Errumania</a:t>
            </a:r>
            <a:endParaRPr lang="en-GB" sz="1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>
              <a:latin typeface="Calibri" charset="0"/>
            </a:endParaRPr>
          </a:p>
        </p:txBody>
      </p:sp>
      <p:pic>
        <p:nvPicPr>
          <p:cNvPr id="41986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23850" y="-26988"/>
            <a:ext cx="10325100" cy="7056438"/>
          </a:xfrm>
        </p:spPr>
      </p:pic>
      <p:sp>
        <p:nvSpPr>
          <p:cNvPr id="41987" name="TextBox 3"/>
          <p:cNvSpPr txBox="1">
            <a:spLocks noChangeArrowheads="1"/>
          </p:cNvSpPr>
          <p:nvPr/>
        </p:nvSpPr>
        <p:spPr bwMode="auto">
          <a:xfrm>
            <a:off x="-6350" y="260350"/>
            <a:ext cx="262731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rgbClr val="000000"/>
                </a:solidFill>
              </a:rPr>
              <a:t>Argazkia: </a:t>
            </a:r>
            <a:r>
              <a:rPr lang="sv-SE" sz="1800" dirty="0">
                <a:solidFill>
                  <a:srgbClr val="000000"/>
                </a:solidFill>
              </a:rPr>
              <a:t>Vikki Bengtsson, Bodfach Park, Gales</a:t>
            </a:r>
            <a:endParaRPr lang="en-GB" sz="1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922337"/>
          </a:xfrm>
        </p:spPr>
        <p:txBody>
          <a:bodyPr/>
          <a:lstStyle/>
          <a:p>
            <a:pPr eaLnBrk="1" hangingPunct="1"/>
            <a:r>
              <a:rPr lang="en-GB" dirty="0" err="1" smtClean="0">
                <a:latin typeface="Calibri" charset="0"/>
              </a:rPr>
              <a:t>Zuhaitzak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denboran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zehar</a:t>
            </a:r>
            <a:endParaRPr lang="en-GB" dirty="0">
              <a:latin typeface="Calibri" charset="0"/>
            </a:endParaRPr>
          </a:p>
        </p:txBody>
      </p:sp>
      <p:pic>
        <p:nvPicPr>
          <p:cNvPr id="44034" name="Picture 3" descr="Tree's Century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25538"/>
            <a:ext cx="8585200" cy="5332412"/>
          </a:xfrm>
          <a:noFill/>
        </p:spPr>
      </p:pic>
      <p:sp>
        <p:nvSpPr>
          <p:cNvPr id="44035" name="TextBox 3"/>
          <p:cNvSpPr txBox="1">
            <a:spLocks noChangeArrowheads="1"/>
          </p:cNvSpPr>
          <p:nvPr/>
        </p:nvSpPr>
        <p:spPr bwMode="auto">
          <a:xfrm>
            <a:off x="2267744" y="6072188"/>
            <a:ext cx="65889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rgbClr val="000000"/>
                </a:solidFill>
              </a:rPr>
              <a:t>Philip Stewartek bildutako  argazkiak, </a:t>
            </a:r>
            <a:r>
              <a:rPr lang="sv-SE" sz="1800" dirty="0">
                <a:solidFill>
                  <a:srgbClr val="000000"/>
                </a:solidFill>
              </a:rPr>
              <a:t>Oxfordshire, </a:t>
            </a:r>
            <a:r>
              <a:rPr lang="sv-SE" sz="1800" dirty="0" smtClean="0">
                <a:solidFill>
                  <a:srgbClr val="000000"/>
                </a:solidFill>
              </a:rPr>
              <a:t>Ingalaterra </a:t>
            </a:r>
            <a:endParaRPr lang="en-GB" sz="1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45" y="116632"/>
            <a:ext cx="9144000" cy="11398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v-SE" dirty="0" smtClean="0">
                <a:ea typeface="+mj-ea"/>
                <a:cs typeface="+mj-cs"/>
              </a:rPr>
              <a:t>Hainbat espezieren </a:t>
            </a:r>
            <a:r>
              <a:rPr lang="sv-SE" dirty="0" smtClean="0">
                <a:ea typeface="+mj-ea"/>
                <a:cs typeface="+mj-cs"/>
              </a:rPr>
              <a:t/>
            </a:r>
            <a:br>
              <a:rPr lang="sv-SE" dirty="0" smtClean="0">
                <a:ea typeface="+mj-ea"/>
                <a:cs typeface="+mj-cs"/>
              </a:rPr>
            </a:br>
            <a:r>
              <a:rPr lang="sv-SE" dirty="0" smtClean="0">
                <a:ea typeface="+mj-ea"/>
                <a:cs typeface="+mj-cs"/>
              </a:rPr>
              <a:t>perimetroen </a:t>
            </a:r>
            <a:r>
              <a:rPr lang="sv-SE" dirty="0" smtClean="0">
                <a:ea typeface="+mj-ea"/>
                <a:cs typeface="+mj-cs"/>
              </a:rPr>
              <a:t>diferentziak. (Oharrak)</a:t>
            </a:r>
            <a:endParaRPr lang="en-GB" dirty="0" smtClean="0">
              <a:ea typeface="+mj-ea"/>
              <a:cs typeface="+mj-cs"/>
            </a:endParaRPr>
          </a:p>
        </p:txBody>
      </p:sp>
      <p:pic>
        <p:nvPicPr>
          <p:cNvPr id="4" name="Imagen 3" descr="girth chart_SP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" y="1844824"/>
            <a:ext cx="9134955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3"/>
          <p:cNvSpPr>
            <a:spLocks noGrp="1"/>
          </p:cNvSpPr>
          <p:nvPr>
            <p:ph type="title"/>
          </p:nvPr>
        </p:nvSpPr>
        <p:spPr>
          <a:xfrm>
            <a:off x="1331913" y="260350"/>
            <a:ext cx="6192837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Zuhaitz beteranoak eta fauna eta flora</a:t>
            </a:r>
            <a:endParaRPr lang="en-GB" dirty="0">
              <a:latin typeface="Calibri" charset="0"/>
            </a:endParaRPr>
          </a:p>
        </p:txBody>
      </p:sp>
      <p:sp>
        <p:nvSpPr>
          <p:cNvPr id="48130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Zergatik dira hain garrantzitsuak zuhaitz beteranoak faunarentzat eta florarentzat?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Onddoak eta haien oinarrizko zeregina 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Zuhaitz beteranoekin loturik dauden faunaren eta floraren adibideak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Faunaren eta floraren Garrantzia / Egoera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>
                <a:latin typeface="Calibri" charset="0"/>
              </a:rPr>
              <a:t>Faunaren eta floraren </a:t>
            </a:r>
            <a:r>
              <a:rPr lang="sv-SE" dirty="0" smtClean="0">
                <a:latin typeface="Calibri" charset="0"/>
              </a:rPr>
              <a:t>habitat beharrak (eta zer egin dezakegun laguntzeko)</a:t>
            </a:r>
            <a:endParaRPr lang="en-GB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9552" y="1268760"/>
            <a:ext cx="2879725" cy="34559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v-SE" sz="4000" dirty="0" smtClean="0">
                <a:ea typeface="+mj-ea"/>
                <a:cs typeface="+mj-cs"/>
              </a:rPr>
              <a:t>Zuhaitz beteranoak ekosistema biziak dira</a:t>
            </a:r>
            <a:endParaRPr lang="en-GB" sz="4000" dirty="0">
              <a:ea typeface="+mj-ea"/>
              <a:cs typeface="+mj-cs"/>
            </a:endParaRPr>
          </a:p>
        </p:txBody>
      </p:sp>
      <p:pic>
        <p:nvPicPr>
          <p:cNvPr id="50178" name="Picture 4" descr="C:\Users\Helen\Photographs\Trees\Trees - spain\Photos for Spanish book\Fungi on old tree\187 Zalduondo Aug 2009 (1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64161" y="0"/>
            <a:ext cx="5184775" cy="6910388"/>
          </a:xfrm>
          <a:noFill/>
        </p:spPr>
      </p:pic>
      <p:sp>
        <p:nvSpPr>
          <p:cNvPr id="50179" name="TextBox 5"/>
          <p:cNvSpPr txBox="1">
            <a:spLocks noChangeArrowheads="1"/>
          </p:cNvSpPr>
          <p:nvPr/>
        </p:nvSpPr>
        <p:spPr bwMode="auto">
          <a:xfrm>
            <a:off x="3995936" y="6535638"/>
            <a:ext cx="35290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 smtClean="0">
                <a:solidFill>
                  <a:schemeClr val="bg1"/>
                </a:solidFill>
              </a:rPr>
              <a:t>Argazkia: </a:t>
            </a:r>
            <a:r>
              <a:rPr lang="sv-SE" sz="1400" dirty="0">
                <a:solidFill>
                  <a:schemeClr val="bg1"/>
                </a:solidFill>
              </a:rPr>
              <a:t>Helen Read, </a:t>
            </a:r>
            <a:r>
              <a:rPr lang="sv-SE" sz="1400" dirty="0" smtClean="0">
                <a:solidFill>
                  <a:schemeClr val="bg1"/>
                </a:solidFill>
              </a:rPr>
              <a:t>Espainia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3"/>
          <p:cNvSpPr>
            <a:spLocks noGrp="1"/>
          </p:cNvSpPr>
          <p:nvPr>
            <p:ph type="title"/>
          </p:nvPr>
        </p:nvSpPr>
        <p:spPr>
          <a:xfrm>
            <a:off x="-107950" y="116632"/>
            <a:ext cx="9251950" cy="922337"/>
          </a:xfrm>
        </p:spPr>
        <p:txBody>
          <a:bodyPr/>
          <a:lstStyle/>
          <a:p>
            <a:pPr eaLnBrk="1" hangingPunct="1"/>
            <a:r>
              <a:rPr lang="sv-SE" sz="3600" dirty="0" smtClean="0">
                <a:latin typeface="Calibri" charset="0"/>
              </a:rPr>
              <a:t>Zuhaitzaren itxura/historia </a:t>
            </a:r>
            <a:r>
              <a:rPr lang="sv-SE" sz="3600" dirty="0" smtClean="0">
                <a:latin typeface="Calibri" charset="0"/>
              </a:rPr>
              <a:t/>
            </a:r>
            <a:br>
              <a:rPr lang="sv-SE" sz="3600" dirty="0" smtClean="0">
                <a:latin typeface="Calibri" charset="0"/>
              </a:rPr>
            </a:br>
            <a:r>
              <a:rPr lang="sv-SE" sz="3600" dirty="0" smtClean="0">
                <a:latin typeface="Calibri" charset="0"/>
              </a:rPr>
              <a:t>garrantzitsua </a:t>
            </a:r>
            <a:r>
              <a:rPr lang="sv-SE" sz="3600" dirty="0" smtClean="0">
                <a:latin typeface="Calibri" charset="0"/>
              </a:rPr>
              <a:t>da</a:t>
            </a:r>
            <a:endParaRPr lang="en-GB" sz="3600" dirty="0">
              <a:latin typeface="Calibri" charset="0"/>
            </a:endParaRPr>
          </a:p>
        </p:txBody>
      </p:sp>
      <p:sp>
        <p:nvSpPr>
          <p:cNvPr id="52226" name="Content Placeholder 4"/>
          <p:cNvSpPr>
            <a:spLocks noGrp="1"/>
          </p:cNvSpPr>
          <p:nvPr>
            <p:ph sz="half" idx="1"/>
          </p:nvPr>
        </p:nvSpPr>
        <p:spPr>
          <a:xfrm>
            <a:off x="179388" y="1484313"/>
            <a:ext cx="2305050" cy="4525962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Isolatuak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Zuhaitz motzak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Kaltetutako zuhaitzak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Adina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Zuloak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Paisaia kulturala</a:t>
            </a:r>
            <a:endParaRPr lang="sv-SE" dirty="0">
              <a:latin typeface="Calibri" charset="0"/>
            </a:endParaRPr>
          </a:p>
          <a:p>
            <a:pPr eaLnBrk="1" hangingPunct="1"/>
            <a:endParaRPr lang="en-GB" dirty="0">
              <a:latin typeface="Calibri" charset="0"/>
            </a:endParaRPr>
          </a:p>
        </p:txBody>
      </p:sp>
      <p:pic>
        <p:nvPicPr>
          <p:cNvPr id="52227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268413"/>
            <a:ext cx="6030913" cy="498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8" name="TextBox 2"/>
          <p:cNvSpPr txBox="1">
            <a:spLocks noChangeArrowheads="1"/>
          </p:cNvSpPr>
          <p:nvPr/>
        </p:nvSpPr>
        <p:spPr bwMode="auto">
          <a:xfrm>
            <a:off x="2533773" y="5888593"/>
            <a:ext cx="532849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 smtClean="0">
                <a:solidFill>
                  <a:schemeClr val="bg1"/>
                </a:solidFill>
              </a:rPr>
              <a:t>Argazkia: </a:t>
            </a:r>
            <a:r>
              <a:rPr lang="sv-SE" sz="1400" dirty="0">
                <a:solidFill>
                  <a:schemeClr val="bg1"/>
                </a:solidFill>
              </a:rPr>
              <a:t>Vikki Bengtsson</a:t>
            </a:r>
            <a:r>
              <a:rPr lang="sv-SE" sz="1400" dirty="0" smtClean="0">
                <a:solidFill>
                  <a:schemeClr val="bg1"/>
                </a:solidFill>
              </a:rPr>
              <a:t>, lizar motzak, Suedia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sv-SE" sz="3600" dirty="0" smtClean="0">
                <a:latin typeface="Calibri" charset="0"/>
              </a:rPr>
              <a:t>Deskonposizioaren prozesua </a:t>
            </a:r>
            <a:r>
              <a:rPr lang="sv-SE" sz="3600" dirty="0" smtClean="0">
                <a:latin typeface="Calibri" charset="0"/>
              </a:rPr>
              <a:t/>
            </a:r>
            <a:br>
              <a:rPr lang="sv-SE" sz="3600" dirty="0" smtClean="0">
                <a:latin typeface="Calibri" charset="0"/>
              </a:rPr>
            </a:br>
            <a:r>
              <a:rPr lang="sv-SE" sz="3600" dirty="0" smtClean="0">
                <a:latin typeface="Calibri" charset="0"/>
              </a:rPr>
              <a:t>eta </a:t>
            </a:r>
            <a:r>
              <a:rPr lang="sv-SE" sz="3600" dirty="0" smtClean="0">
                <a:latin typeface="Calibri" charset="0"/>
              </a:rPr>
              <a:t>onddoak</a:t>
            </a:r>
            <a:endParaRPr lang="en-GB" sz="3600" dirty="0">
              <a:latin typeface="Calibri" charset="0"/>
            </a:endParaRPr>
          </a:p>
        </p:txBody>
      </p:sp>
      <p:sp>
        <p:nvSpPr>
          <p:cNvPr id="54274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7225"/>
            <a:ext cx="4038600" cy="4525963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Deskonposizioa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Mantenugaien zikloa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Prozesu naturala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Prozesua konplexua</a:t>
            </a:r>
            <a:endParaRPr lang="sv-SE" dirty="0">
              <a:latin typeface="Calibri" charset="0"/>
            </a:endParaRPr>
          </a:p>
          <a:p>
            <a:pPr lvl="1" eaLnBrk="1" hangingPunct="1"/>
            <a:r>
              <a:rPr lang="sv-SE" dirty="0" smtClean="0">
                <a:latin typeface="Calibri" charset="0"/>
              </a:rPr>
              <a:t>Onddoak, mikrobioak eta hornogabeak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Egurra </a:t>
            </a:r>
            <a:r>
              <a:rPr lang="sv-SE" dirty="0">
                <a:latin typeface="Calibri" charset="0"/>
              </a:rPr>
              <a:t>= </a:t>
            </a:r>
            <a:r>
              <a:rPr lang="sv-SE" dirty="0" smtClean="0">
                <a:latin typeface="Calibri" charset="0"/>
              </a:rPr>
              <a:t> energia iturria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Egur eraldatua</a:t>
            </a:r>
            <a:endParaRPr lang="en-GB" dirty="0">
              <a:latin typeface="Calibri" charset="0"/>
            </a:endParaRPr>
          </a:p>
        </p:txBody>
      </p:sp>
      <p:pic>
        <p:nvPicPr>
          <p:cNvPr id="54275" name="Content Placeholder 8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9"/>
          <a:stretch/>
        </p:blipFill>
        <p:spPr>
          <a:xfrm>
            <a:off x="4716463" y="1400174"/>
            <a:ext cx="3770312" cy="5400675"/>
          </a:xfrm>
        </p:spPr>
      </p:pic>
      <p:sp>
        <p:nvSpPr>
          <p:cNvPr id="54276" name="TextBox 13"/>
          <p:cNvSpPr txBox="1">
            <a:spLocks noChangeArrowheads="1"/>
          </p:cNvSpPr>
          <p:nvPr/>
        </p:nvSpPr>
        <p:spPr bwMode="auto">
          <a:xfrm>
            <a:off x="4644008" y="6519665"/>
            <a:ext cx="41052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 smtClean="0">
                <a:solidFill>
                  <a:schemeClr val="bg1"/>
                </a:solidFill>
              </a:rPr>
              <a:t>Argazkia: </a:t>
            </a:r>
            <a:r>
              <a:rPr lang="sv-SE" sz="1400" dirty="0">
                <a:solidFill>
                  <a:schemeClr val="bg1"/>
                </a:solidFill>
              </a:rPr>
              <a:t>Vikki Bengtsson, Gripsholm, </a:t>
            </a:r>
            <a:r>
              <a:rPr lang="sv-SE" sz="1400" dirty="0" smtClean="0">
                <a:solidFill>
                  <a:schemeClr val="bg1"/>
                </a:solidFill>
              </a:rPr>
              <a:t>Suedia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520950"/>
            <a:ext cx="2881312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2" name="Title 4"/>
          <p:cNvSpPr>
            <a:spLocks noGrp="1"/>
          </p:cNvSpPr>
          <p:nvPr>
            <p:ph type="title"/>
          </p:nvPr>
        </p:nvSpPr>
        <p:spPr>
          <a:xfrm>
            <a:off x="228600" y="476250"/>
            <a:ext cx="3551312" cy="2090738"/>
          </a:xfrm>
        </p:spPr>
        <p:txBody>
          <a:bodyPr/>
          <a:lstStyle/>
          <a:p>
            <a:pPr eaLnBrk="1" hangingPunct="1"/>
            <a:r>
              <a:rPr lang="sv-SE" sz="4000" dirty="0" smtClean="0">
                <a:latin typeface="Calibri" charset="0"/>
              </a:rPr>
              <a:t>Mantenugaien </a:t>
            </a:r>
            <a:r>
              <a:rPr lang="sv-SE" sz="4000" dirty="0" smtClean="0">
                <a:latin typeface="Calibri" charset="0"/>
              </a:rPr>
              <a:t>zikloa</a:t>
            </a:r>
            <a:endParaRPr lang="en-GB" sz="4000" dirty="0">
              <a:latin typeface="Calibri" charset="0"/>
            </a:endParaRPr>
          </a:p>
        </p:txBody>
      </p:sp>
      <p:pic>
        <p:nvPicPr>
          <p:cNvPr id="56323" name="Content Placeholder 6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0904" y="0"/>
            <a:ext cx="5143096" cy="6858000"/>
          </a:xfrm>
        </p:spPr>
      </p:pic>
      <p:sp>
        <p:nvSpPr>
          <p:cNvPr id="22533" name="TextBox 7"/>
          <p:cNvSpPr txBox="1">
            <a:spLocks noChangeArrowheads="1"/>
          </p:cNvSpPr>
          <p:nvPr/>
        </p:nvSpPr>
        <p:spPr bwMode="auto">
          <a:xfrm>
            <a:off x="4211960" y="6146800"/>
            <a:ext cx="4103687" cy="6461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sv-SE" altLang="en-US" sz="18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Argazkia: Vikki Bengtsson, Ashtead Common, Ingalaterra</a:t>
            </a:r>
            <a:endParaRPr lang="en-GB" altLang="en-US" sz="1800" dirty="0" smtClean="0">
              <a:solidFill>
                <a:srgbClr val="000000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56325" name="TextBox 9"/>
          <p:cNvSpPr txBox="1">
            <a:spLocks noChangeArrowheads="1"/>
          </p:cNvSpPr>
          <p:nvPr/>
        </p:nvSpPr>
        <p:spPr bwMode="auto">
          <a:xfrm>
            <a:off x="239713" y="2565400"/>
            <a:ext cx="26035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 </a:t>
            </a:r>
            <a:r>
              <a:rPr lang="sv-SE" sz="1800" dirty="0">
                <a:solidFill>
                  <a:schemeClr val="bg1"/>
                </a:solidFill>
              </a:rPr>
              <a:t>Vikki Bengtsson, </a:t>
            </a:r>
          </a:p>
          <a:p>
            <a:pPr eaLnBrk="1" hangingPunct="1"/>
            <a:r>
              <a:rPr lang="sv-SE" sz="1800" i="1" dirty="0">
                <a:solidFill>
                  <a:schemeClr val="bg1"/>
                </a:solidFill>
              </a:rPr>
              <a:t>Laetiporus sulphureus</a:t>
            </a:r>
            <a:endParaRPr lang="en-GB" sz="18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9036050" cy="1143000"/>
          </a:xfrm>
        </p:spPr>
        <p:txBody>
          <a:bodyPr/>
          <a:lstStyle/>
          <a:p>
            <a:pPr eaLnBrk="1" hangingPunct="1"/>
            <a:r>
              <a:rPr lang="sv-SE" sz="4000" dirty="0" smtClean="0">
                <a:latin typeface="Calibri" charset="0"/>
              </a:rPr>
              <a:t>Deskonposaketa guztiak </a:t>
            </a:r>
            <a:r>
              <a:rPr lang="sv-SE" sz="4000" dirty="0" smtClean="0">
                <a:latin typeface="Calibri" charset="0"/>
              </a:rPr>
              <a:t/>
            </a:r>
            <a:br>
              <a:rPr lang="sv-SE" sz="4000" dirty="0" smtClean="0">
                <a:latin typeface="Calibri" charset="0"/>
              </a:rPr>
            </a:br>
            <a:r>
              <a:rPr lang="sv-SE" sz="4000" dirty="0" smtClean="0">
                <a:latin typeface="Calibri" charset="0"/>
              </a:rPr>
              <a:t>ez </a:t>
            </a:r>
            <a:r>
              <a:rPr lang="sv-SE" sz="4000" dirty="0" smtClean="0">
                <a:latin typeface="Calibri" charset="0"/>
              </a:rPr>
              <a:t>dira berdinak</a:t>
            </a:r>
            <a:endParaRPr lang="en-GB" sz="4000" dirty="0">
              <a:latin typeface="Calibr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Hainbat onddo, hainbat zuhaitz, hainbeste egoera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sv-SE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Usteldura arrea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v-SE" dirty="0" smtClean="0">
                <a:ea typeface="+mn-ea"/>
              </a:rPr>
              <a:t>Zelulosa lehenbizi, lignina batere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Usteldura zuria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v-SE" dirty="0" smtClean="0">
                <a:ea typeface="+mn-ea"/>
              </a:rPr>
              <a:t>Lignina usteltzen du batez ere</a:t>
            </a:r>
          </a:p>
          <a:p>
            <a:pPr marL="1371600" lvl="3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sv-SE" sz="2600" dirty="0" smtClean="0">
                <a:ea typeface="+mn-ea"/>
              </a:rPr>
              <a:t>edo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v-SE" dirty="0" smtClean="0">
                <a:ea typeface="+mn-ea"/>
              </a:rPr>
              <a:t>Lignina eta zelulosa batera usteltzen ditu</a:t>
            </a:r>
            <a:endParaRPr lang="sv-SE" dirty="0">
              <a:ea typeface="+mn-ea"/>
            </a:endParaRPr>
          </a:p>
        </p:txBody>
      </p:sp>
      <p:pic>
        <p:nvPicPr>
          <p:cNvPr id="58371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1293813"/>
            <a:ext cx="3600450" cy="5378450"/>
          </a:xfrm>
          <a:noFill/>
        </p:spPr>
      </p:pic>
      <p:sp>
        <p:nvSpPr>
          <p:cNvPr id="58372" name="TextBox 5"/>
          <p:cNvSpPr txBox="1">
            <a:spLocks noChangeArrowheads="1"/>
          </p:cNvSpPr>
          <p:nvPr/>
        </p:nvSpPr>
        <p:spPr bwMode="auto">
          <a:xfrm>
            <a:off x="4756054" y="6302931"/>
            <a:ext cx="396398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 smtClean="0">
                <a:solidFill>
                  <a:schemeClr val="bg1"/>
                </a:solidFill>
              </a:rPr>
              <a:t>Argazkia: </a:t>
            </a:r>
            <a:r>
              <a:rPr lang="sv-SE" sz="1400" dirty="0">
                <a:solidFill>
                  <a:schemeClr val="bg1"/>
                </a:solidFill>
              </a:rPr>
              <a:t>Brian Cleckner, </a:t>
            </a:r>
            <a:r>
              <a:rPr lang="sv-SE" sz="1400" dirty="0" smtClean="0">
                <a:solidFill>
                  <a:schemeClr val="bg1"/>
                </a:solidFill>
              </a:rPr>
              <a:t>Ingalaterra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8229600" cy="1143000"/>
          </a:xfrm>
        </p:spPr>
        <p:txBody>
          <a:bodyPr/>
          <a:lstStyle/>
          <a:p>
            <a:pPr eaLnBrk="1" hangingPunct="1"/>
            <a:r>
              <a:rPr lang="sv-SE" sz="4000" dirty="0" smtClean="0">
                <a:latin typeface="Calibri" charset="0"/>
              </a:rPr>
              <a:t>Zergatik da garrantzitsua deskonposaketa?</a:t>
            </a:r>
            <a:r>
              <a:rPr lang="sv-SE" sz="4000" dirty="0">
                <a:latin typeface="Calibri" charset="0"/>
              </a:rPr>
              <a:t/>
            </a:r>
            <a:br>
              <a:rPr lang="sv-SE" sz="4000" dirty="0">
                <a:latin typeface="Calibri" charset="0"/>
              </a:rPr>
            </a:br>
            <a:endParaRPr lang="en-GB" sz="1800" dirty="0">
              <a:latin typeface="Calibri" charset="0"/>
            </a:endParaRPr>
          </a:p>
        </p:txBody>
      </p:sp>
      <p:sp>
        <p:nvSpPr>
          <p:cNvPr id="60418" name="Content Placeholder 2"/>
          <p:cNvSpPr>
            <a:spLocks noGrp="1"/>
          </p:cNvSpPr>
          <p:nvPr>
            <p:ph sz="half" idx="1"/>
          </p:nvPr>
        </p:nvSpPr>
        <p:spPr>
          <a:xfrm>
            <a:off x="323850" y="1927225"/>
            <a:ext cx="4248150" cy="4525963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Deskonposaketa mota eta fase diferenteek espezi desberdinak erakartzen dituzte. 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Espezien segida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Espezien arteko lehia.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Espezie asko eta asko</a:t>
            </a:r>
            <a:endParaRPr lang="sv-SE" dirty="0">
              <a:latin typeface="Calibri" charset="0"/>
            </a:endParaRPr>
          </a:p>
          <a:p>
            <a:pPr eaLnBrk="1" hangingPunct="1"/>
            <a:endParaRPr lang="en-GB" dirty="0">
              <a:latin typeface="Calibri" charset="0"/>
            </a:endParaRPr>
          </a:p>
        </p:txBody>
      </p:sp>
      <p:sp>
        <p:nvSpPr>
          <p:cNvPr id="60419" name="TextBox 7"/>
          <p:cNvSpPr txBox="1">
            <a:spLocks noChangeArrowheads="1"/>
          </p:cNvSpPr>
          <p:nvPr/>
        </p:nvSpPr>
        <p:spPr bwMode="auto">
          <a:xfrm>
            <a:off x="323528" y="6192250"/>
            <a:ext cx="4032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/>
              <a:t>Irudia</a:t>
            </a:r>
            <a:r>
              <a:rPr lang="en-GB" sz="1800" dirty="0" smtClean="0"/>
              <a:t>: </a:t>
            </a:r>
            <a:r>
              <a:rPr lang="en-GB" sz="1800" dirty="0"/>
              <a:t>Per </a:t>
            </a:r>
            <a:r>
              <a:rPr lang="en-GB" sz="1800" dirty="0" err="1"/>
              <a:t>Axell</a:t>
            </a:r>
            <a:r>
              <a:rPr lang="en-GB" sz="1800" dirty="0"/>
              <a:t> </a:t>
            </a:r>
            <a:r>
              <a:rPr lang="en-GB" sz="1800" dirty="0" smtClean="0"/>
              <a:t>n </a:t>
            </a:r>
            <a:r>
              <a:rPr lang="en-GB" sz="1800" dirty="0" err="1"/>
              <a:t>Stokland</a:t>
            </a:r>
            <a:r>
              <a:rPr lang="en-GB" sz="1800" dirty="0"/>
              <a:t> </a:t>
            </a:r>
            <a:r>
              <a:rPr lang="en-GB" sz="1800" i="1" dirty="0"/>
              <a:t>et al</a:t>
            </a:r>
            <a:r>
              <a:rPr lang="en-GB" sz="1800" dirty="0"/>
              <a:t>. (2012</a:t>
            </a:r>
            <a:r>
              <a:rPr lang="en-GB" sz="1800" dirty="0" smtClean="0"/>
              <a:t>)-n </a:t>
            </a:r>
            <a:r>
              <a:rPr lang="en-GB" sz="1800" dirty="0" err="1" smtClean="0"/>
              <a:t>oinarritua</a:t>
            </a:r>
            <a:r>
              <a:rPr lang="en-GB" sz="1800" dirty="0" smtClean="0"/>
              <a:t>.</a:t>
            </a:r>
            <a:endParaRPr lang="en-GB" sz="1800" dirty="0"/>
          </a:p>
        </p:txBody>
      </p:sp>
      <p:pic>
        <p:nvPicPr>
          <p:cNvPr id="6" name="Content Placeholder 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>
            <a:fillRect/>
          </a:stretch>
        </p:blipFill>
        <p:spPr>
          <a:xfrm>
            <a:off x="4824931" y="1395437"/>
            <a:ext cx="4290469" cy="54625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604448" cy="782960"/>
          </a:xfrm>
        </p:spPr>
        <p:txBody>
          <a:bodyPr/>
          <a:lstStyle/>
          <a:p>
            <a:pPr eaLnBrk="1" hangingPunct="1"/>
            <a:r>
              <a:rPr lang="sv-SE" sz="4000" dirty="0" smtClean="0">
                <a:latin typeface="Calibri" charset="0"/>
              </a:rPr>
              <a:t>2. ariketa: Ezagutu habitatak</a:t>
            </a:r>
            <a:endParaRPr lang="en-GB" sz="4000" dirty="0">
              <a:latin typeface="Calibri" charset="0"/>
            </a:endParaRPr>
          </a:p>
        </p:txBody>
      </p:sp>
      <p:pic>
        <p:nvPicPr>
          <p:cNvPr id="93186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341263"/>
            <a:ext cx="6264275" cy="5472113"/>
          </a:xfrm>
        </p:spPr>
      </p:pic>
      <p:sp>
        <p:nvSpPr>
          <p:cNvPr id="93187" name="TextBox 3"/>
          <p:cNvSpPr txBox="1">
            <a:spLocks noChangeArrowheads="1"/>
          </p:cNvSpPr>
          <p:nvPr/>
        </p:nvSpPr>
        <p:spPr bwMode="auto">
          <a:xfrm>
            <a:off x="1476375" y="6488113"/>
            <a:ext cx="37449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/>
              <a:t>Irudia: </a:t>
            </a:r>
            <a:r>
              <a:rPr lang="sv-SE" sz="1800" dirty="0"/>
              <a:t>Neville Fay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53116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0"/>
            <a:ext cx="38862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00" y="4779963"/>
            <a:ext cx="2770188" cy="207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0" y="1020763"/>
            <a:ext cx="26289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Text Box 10"/>
          <p:cNvSpPr txBox="1">
            <a:spLocks noChangeArrowheads="1"/>
          </p:cNvSpPr>
          <p:nvPr/>
        </p:nvSpPr>
        <p:spPr bwMode="auto">
          <a:xfrm>
            <a:off x="6540500" y="1020763"/>
            <a:ext cx="2341563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sv-SE" sz="1400" dirty="0">
                <a:solidFill>
                  <a:schemeClr val="bg1"/>
                </a:solidFill>
                <a:latin typeface="Arial" charset="0"/>
              </a:rPr>
              <a:t>F</a:t>
            </a:r>
            <a:r>
              <a:rPr lang="sv-SE" sz="1400" dirty="0" smtClean="0">
                <a:solidFill>
                  <a:schemeClr val="bg1"/>
                </a:solidFill>
                <a:latin typeface="Arial" charset="0"/>
              </a:rPr>
              <a:t>oto</a:t>
            </a:r>
            <a:r>
              <a:rPr lang="sv-SE" sz="1400" dirty="0">
                <a:solidFill>
                  <a:schemeClr val="bg1"/>
                </a:solidFill>
                <a:latin typeface="Arial" charset="0"/>
              </a:rPr>
              <a:t>: </a:t>
            </a:r>
            <a:r>
              <a:rPr lang="sv-SE" sz="1400" dirty="0" err="1">
                <a:solidFill>
                  <a:schemeClr val="bg1"/>
                </a:solidFill>
                <a:latin typeface="Arial" charset="0"/>
              </a:rPr>
              <a:t>Vikki</a:t>
            </a:r>
            <a:r>
              <a:rPr lang="sv-SE" sz="1400" dirty="0">
                <a:solidFill>
                  <a:schemeClr val="bg1"/>
                </a:solidFill>
                <a:latin typeface="Arial" charset="0"/>
              </a:rPr>
              <a:t> Bengtsson, </a:t>
            </a:r>
          </a:p>
          <a:p>
            <a:pPr>
              <a:spcBef>
                <a:spcPct val="50000"/>
              </a:spcBef>
            </a:pPr>
            <a:r>
              <a:rPr lang="sv-SE" sz="1400" i="1" dirty="0" err="1">
                <a:solidFill>
                  <a:schemeClr val="bg1"/>
                </a:solidFill>
                <a:latin typeface="Arial" charset="0"/>
              </a:rPr>
              <a:t>Fistulina</a:t>
            </a:r>
            <a:r>
              <a:rPr lang="sv-SE" sz="1400" i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sv-SE" sz="1400" i="1" dirty="0" err="1">
                <a:solidFill>
                  <a:schemeClr val="bg1"/>
                </a:solidFill>
                <a:latin typeface="Arial" charset="0"/>
              </a:rPr>
              <a:t>hepatica</a:t>
            </a:r>
            <a:endParaRPr lang="en-GB" sz="1400" i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6632" name="Content Placeholder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" y="928687"/>
            <a:ext cx="2801938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3" name="TextBox 14"/>
          <p:cNvSpPr txBox="1">
            <a:spLocks noChangeArrowheads="1"/>
          </p:cNvSpPr>
          <p:nvPr/>
        </p:nvSpPr>
        <p:spPr bwMode="auto">
          <a:xfrm>
            <a:off x="-12700" y="1020763"/>
            <a:ext cx="264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1600" i="1" dirty="0" err="1">
                <a:solidFill>
                  <a:schemeClr val="bg1"/>
                </a:solidFill>
                <a:latin typeface="Arial" charset="0"/>
              </a:rPr>
              <a:t>F</a:t>
            </a:r>
            <a:r>
              <a:rPr lang="en-GB" sz="1600" i="1" dirty="0" err="1" smtClean="0">
                <a:solidFill>
                  <a:schemeClr val="bg1"/>
                </a:solidFill>
                <a:latin typeface="Arial" charset="0"/>
              </a:rPr>
              <a:t>oto</a:t>
            </a:r>
            <a:r>
              <a:rPr lang="en-GB" sz="1600" i="1" dirty="0">
                <a:solidFill>
                  <a:schemeClr val="bg1"/>
                </a:solidFill>
                <a:latin typeface="Arial" charset="0"/>
              </a:rPr>
              <a:t>: </a:t>
            </a:r>
            <a:r>
              <a:rPr lang="en-GB" sz="1600" i="1" dirty="0" err="1">
                <a:solidFill>
                  <a:schemeClr val="bg1"/>
                </a:solidFill>
                <a:latin typeface="Arial" charset="0"/>
              </a:rPr>
              <a:t>Vildaphoto</a:t>
            </a:r>
            <a:r>
              <a:rPr lang="en-GB" sz="1600" i="1" dirty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en-GB" sz="1600" i="1" dirty="0" err="1">
                <a:solidFill>
                  <a:schemeClr val="bg1"/>
                </a:solidFill>
                <a:latin typeface="Arial" charset="0"/>
              </a:rPr>
              <a:t>Myotis</a:t>
            </a:r>
            <a:r>
              <a:rPr lang="en-GB" sz="1600" i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1600" i="1" dirty="0" err="1">
                <a:solidFill>
                  <a:schemeClr val="bg1"/>
                </a:solidFill>
                <a:latin typeface="Arial" charset="0"/>
              </a:rPr>
              <a:t>bechsteinii</a:t>
            </a:r>
            <a:endParaRPr lang="en-GB" sz="1600" i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6634" name="Content Placeholder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9"/>
          <a:stretch>
            <a:fillRect/>
          </a:stretch>
        </p:blipFill>
        <p:spPr bwMode="auto">
          <a:xfrm>
            <a:off x="-12700" y="2790825"/>
            <a:ext cx="2681288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5" name="TextBox 8"/>
          <p:cNvSpPr txBox="1">
            <a:spLocks noChangeArrowheads="1"/>
          </p:cNvSpPr>
          <p:nvPr/>
        </p:nvSpPr>
        <p:spPr bwMode="auto">
          <a:xfrm>
            <a:off x="11113" y="4211638"/>
            <a:ext cx="21129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400" i="1" dirty="0" err="1">
                <a:solidFill>
                  <a:schemeClr val="bg1"/>
                </a:solidFill>
                <a:latin typeface="Arial" charset="0"/>
              </a:rPr>
              <a:t>F</a:t>
            </a:r>
            <a:r>
              <a:rPr lang="en-US" sz="1400" i="1" dirty="0" err="1" smtClean="0">
                <a:solidFill>
                  <a:schemeClr val="bg1"/>
                </a:solidFill>
                <a:latin typeface="Arial" charset="0"/>
              </a:rPr>
              <a:t>oto</a:t>
            </a:r>
            <a:r>
              <a:rPr lang="en-US" sz="1400" i="1" dirty="0">
                <a:solidFill>
                  <a:schemeClr val="bg1"/>
                </a:solidFill>
                <a:latin typeface="Arial" charset="0"/>
              </a:rPr>
              <a:t>: </a:t>
            </a:r>
            <a:r>
              <a:rPr lang="en-US" sz="1400" i="1" dirty="0" err="1">
                <a:solidFill>
                  <a:schemeClr val="bg1"/>
                </a:solidFill>
                <a:latin typeface="Arial" charset="0"/>
              </a:rPr>
              <a:t>Eliomys</a:t>
            </a:r>
            <a:r>
              <a:rPr lang="en-US" sz="1400" i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1400" i="1" dirty="0" err="1">
                <a:solidFill>
                  <a:schemeClr val="bg1"/>
                </a:solidFill>
                <a:latin typeface="Arial" charset="0"/>
              </a:rPr>
              <a:t>quercinus</a:t>
            </a:r>
            <a:r>
              <a:rPr lang="en-US" sz="1400" i="1" dirty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en-US" sz="1400" i="1" dirty="0" err="1">
                <a:solidFill>
                  <a:schemeClr val="bg1"/>
                </a:solidFill>
                <a:latin typeface="Arial" charset="0"/>
              </a:rPr>
              <a:t>Vildaphoto</a:t>
            </a:r>
            <a:endParaRPr lang="en-GB" sz="1400" i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588" y="4779963"/>
            <a:ext cx="3095625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7" name="TextBox 5"/>
          <p:cNvSpPr txBox="1">
            <a:spLocks noChangeArrowheads="1"/>
          </p:cNvSpPr>
          <p:nvPr/>
        </p:nvSpPr>
        <p:spPr bwMode="auto">
          <a:xfrm>
            <a:off x="2668588" y="4859338"/>
            <a:ext cx="2671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1400" i="1" dirty="0" err="1">
                <a:solidFill>
                  <a:schemeClr val="bg1"/>
                </a:solidFill>
                <a:latin typeface="Arial" charset="0"/>
              </a:rPr>
              <a:t>F</a:t>
            </a:r>
            <a:r>
              <a:rPr lang="en-GB" sz="1400" i="1" dirty="0" err="1" smtClean="0">
                <a:solidFill>
                  <a:schemeClr val="bg1"/>
                </a:solidFill>
                <a:latin typeface="Arial" charset="0"/>
              </a:rPr>
              <a:t>oto</a:t>
            </a:r>
            <a:r>
              <a:rPr lang="en-GB" sz="1400" i="1" dirty="0">
                <a:solidFill>
                  <a:schemeClr val="bg1"/>
                </a:solidFill>
                <a:latin typeface="Arial" charset="0"/>
              </a:rPr>
              <a:t>: </a:t>
            </a:r>
            <a:r>
              <a:rPr lang="en-GB" sz="1400" dirty="0" err="1">
                <a:solidFill>
                  <a:schemeClr val="bg1"/>
                </a:solidFill>
                <a:latin typeface="Arial" charset="0"/>
              </a:rPr>
              <a:t>Leen</a:t>
            </a:r>
            <a:r>
              <a:rPr lang="en-GB" sz="1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1400" dirty="0" err="1">
                <a:solidFill>
                  <a:schemeClr val="bg1"/>
                </a:solidFill>
                <a:latin typeface="Arial" charset="0"/>
              </a:rPr>
              <a:t>Herrewyn</a:t>
            </a:r>
            <a:r>
              <a:rPr lang="en-GB" sz="1400" dirty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en-GB" sz="1400" i="1" dirty="0" err="1">
                <a:solidFill>
                  <a:schemeClr val="bg1"/>
                </a:solidFill>
                <a:latin typeface="Arial" charset="0"/>
              </a:rPr>
              <a:t>Athene</a:t>
            </a:r>
            <a:r>
              <a:rPr lang="en-GB" sz="1400" i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1400" i="1" dirty="0" err="1">
                <a:solidFill>
                  <a:schemeClr val="bg1"/>
                </a:solidFill>
                <a:latin typeface="Arial" charset="0"/>
              </a:rPr>
              <a:t>noctua</a:t>
            </a:r>
            <a:endParaRPr lang="en-GB" sz="1400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6638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0" y="2992438"/>
            <a:ext cx="1781175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9" name="Text Box 10"/>
          <p:cNvSpPr txBox="1">
            <a:spLocks noChangeArrowheads="1"/>
          </p:cNvSpPr>
          <p:nvPr/>
        </p:nvSpPr>
        <p:spPr bwMode="auto">
          <a:xfrm>
            <a:off x="6444208" y="5050631"/>
            <a:ext cx="2341562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sv-SE" sz="1400" dirty="0">
                <a:solidFill>
                  <a:schemeClr val="bg1"/>
                </a:solidFill>
                <a:latin typeface="Arial" charset="0"/>
              </a:rPr>
              <a:t>F</a:t>
            </a:r>
            <a:r>
              <a:rPr lang="sv-SE" sz="1400" dirty="0" smtClean="0">
                <a:solidFill>
                  <a:schemeClr val="bg1"/>
                </a:solidFill>
                <a:latin typeface="Arial" charset="0"/>
              </a:rPr>
              <a:t>oto</a:t>
            </a:r>
            <a:r>
              <a:rPr lang="sv-SE" sz="1400" dirty="0">
                <a:solidFill>
                  <a:schemeClr val="bg1"/>
                </a:solidFill>
                <a:latin typeface="Arial" charset="0"/>
              </a:rPr>
              <a:t>: </a:t>
            </a:r>
            <a:r>
              <a:rPr lang="sv-SE" sz="1400" dirty="0" err="1">
                <a:solidFill>
                  <a:schemeClr val="bg1"/>
                </a:solidFill>
                <a:latin typeface="Arial" charset="0"/>
              </a:rPr>
              <a:t>Vikki</a:t>
            </a:r>
            <a:r>
              <a:rPr lang="sv-SE" sz="1400" dirty="0">
                <a:solidFill>
                  <a:schemeClr val="bg1"/>
                </a:solidFill>
                <a:latin typeface="Arial" charset="0"/>
              </a:rPr>
              <a:t> Bengtsson, </a:t>
            </a:r>
          </a:p>
          <a:p>
            <a:pPr>
              <a:spcBef>
                <a:spcPct val="50000"/>
              </a:spcBef>
            </a:pPr>
            <a:r>
              <a:rPr lang="sv-SE" sz="1400" i="1" dirty="0" err="1">
                <a:solidFill>
                  <a:schemeClr val="bg1"/>
                </a:solidFill>
                <a:latin typeface="Arial" charset="0"/>
              </a:rPr>
              <a:t>Lobaria</a:t>
            </a:r>
            <a:r>
              <a:rPr lang="sv-SE" sz="1400" i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sv-SE" sz="1400" i="1" dirty="0" err="1">
                <a:solidFill>
                  <a:schemeClr val="bg1"/>
                </a:solidFill>
                <a:latin typeface="Arial" charset="0"/>
              </a:rPr>
              <a:t>pulmonaria</a:t>
            </a:r>
            <a:endParaRPr lang="en-GB" sz="1400" i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6640" name="Text Box 10"/>
          <p:cNvSpPr txBox="1">
            <a:spLocks noChangeArrowheads="1"/>
          </p:cNvSpPr>
          <p:nvPr/>
        </p:nvSpPr>
        <p:spPr bwMode="auto">
          <a:xfrm>
            <a:off x="53975" y="4735513"/>
            <a:ext cx="27178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sv-SE" sz="1400" dirty="0">
                <a:solidFill>
                  <a:schemeClr val="bg1"/>
                </a:solidFill>
                <a:latin typeface="Arial" charset="0"/>
              </a:rPr>
              <a:t>F</a:t>
            </a:r>
            <a:r>
              <a:rPr lang="sv-SE" sz="1400" dirty="0" smtClean="0">
                <a:solidFill>
                  <a:schemeClr val="bg1"/>
                </a:solidFill>
                <a:latin typeface="Arial" charset="0"/>
              </a:rPr>
              <a:t>oto</a:t>
            </a:r>
            <a:r>
              <a:rPr lang="sv-SE" sz="1400" dirty="0">
                <a:solidFill>
                  <a:schemeClr val="bg1"/>
                </a:solidFill>
                <a:latin typeface="Arial" charset="0"/>
              </a:rPr>
              <a:t>: </a:t>
            </a:r>
            <a:r>
              <a:rPr lang="sv-SE" sz="1400" dirty="0" err="1">
                <a:solidFill>
                  <a:schemeClr val="bg1"/>
                </a:solidFill>
                <a:latin typeface="Arial" charset="0"/>
              </a:rPr>
              <a:t>Vikki</a:t>
            </a:r>
            <a:r>
              <a:rPr lang="sv-SE" sz="1400" dirty="0">
                <a:solidFill>
                  <a:schemeClr val="bg1"/>
                </a:solidFill>
                <a:latin typeface="Arial" charset="0"/>
              </a:rPr>
              <a:t> Bengtsson, </a:t>
            </a:r>
          </a:p>
          <a:p>
            <a:pPr>
              <a:spcBef>
                <a:spcPct val="50000"/>
              </a:spcBef>
            </a:pPr>
            <a:r>
              <a:rPr lang="en-US" sz="1400" i="1" dirty="0" err="1">
                <a:solidFill>
                  <a:schemeClr val="bg1"/>
                </a:solidFill>
                <a:latin typeface="Arial" charset="0"/>
              </a:rPr>
              <a:t>Lucanus</a:t>
            </a:r>
            <a:r>
              <a:rPr lang="en-US" sz="1400" i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1400" i="1" dirty="0" err="1">
                <a:solidFill>
                  <a:schemeClr val="bg1"/>
                </a:solidFill>
                <a:latin typeface="Arial" charset="0"/>
              </a:rPr>
              <a:t>cervus</a:t>
            </a:r>
            <a:endParaRPr lang="sv-SE" sz="1400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36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10" descr="C:\Users\Helen\Helen\VETree\Photographs for course material\Rogers\Pemphredon lugubris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64000"/>
            <a:ext cx="3725863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2" name="Title 1"/>
          <p:cNvSpPr>
            <a:spLocks noGrp="1"/>
          </p:cNvSpPr>
          <p:nvPr>
            <p:ph type="title"/>
          </p:nvPr>
        </p:nvSpPr>
        <p:spPr>
          <a:xfrm>
            <a:off x="323850" y="0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Ornogabeak</a:t>
            </a:r>
            <a:endParaRPr lang="en-GB" dirty="0">
              <a:latin typeface="Calibri" charset="0"/>
            </a:endParaRPr>
          </a:p>
        </p:txBody>
      </p:sp>
      <p:pic>
        <p:nvPicPr>
          <p:cNvPr id="76803" name="Picture 10" descr="C:\Users\Helen\Photographs\Millipede photos\C punct P Richards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81"/>
          <a:stretch>
            <a:fillRect/>
          </a:stretch>
        </p:blipFill>
        <p:spPr bwMode="auto">
          <a:xfrm>
            <a:off x="323850" y="1125538"/>
            <a:ext cx="3725863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4" name="TextBox 10"/>
          <p:cNvSpPr txBox="1">
            <a:spLocks noChangeArrowheads="1"/>
          </p:cNvSpPr>
          <p:nvPr/>
        </p:nvSpPr>
        <p:spPr bwMode="auto">
          <a:xfrm>
            <a:off x="288925" y="1125538"/>
            <a:ext cx="42116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>
                <a:solidFill>
                  <a:schemeClr val="bg1"/>
                </a:solidFill>
              </a:rPr>
              <a:t>Argazkia</a:t>
            </a:r>
            <a:r>
              <a:rPr lang="en-GB" sz="1800" dirty="0" smtClean="0">
                <a:solidFill>
                  <a:schemeClr val="bg1"/>
                </a:solidFill>
              </a:rPr>
              <a:t>: </a:t>
            </a:r>
            <a:r>
              <a:rPr lang="en-GB" sz="1800" dirty="0">
                <a:solidFill>
                  <a:schemeClr val="bg1"/>
                </a:solidFill>
              </a:rPr>
              <a:t>Paul Richards, </a:t>
            </a:r>
          </a:p>
          <a:p>
            <a:pPr eaLnBrk="1" hangingPunct="1"/>
            <a:r>
              <a:rPr lang="en-GB" sz="1800" dirty="0">
                <a:solidFill>
                  <a:schemeClr val="bg1"/>
                </a:solidFill>
              </a:rPr>
              <a:t>millipede </a:t>
            </a:r>
            <a:r>
              <a:rPr lang="en-GB" sz="1800" i="1" dirty="0" err="1">
                <a:solidFill>
                  <a:schemeClr val="bg1"/>
                </a:solidFill>
              </a:rPr>
              <a:t>Cylindroiulus</a:t>
            </a:r>
            <a:r>
              <a:rPr lang="en-GB" sz="1800" i="1" dirty="0">
                <a:solidFill>
                  <a:schemeClr val="bg1"/>
                </a:solidFill>
              </a:rPr>
              <a:t> </a:t>
            </a:r>
            <a:r>
              <a:rPr lang="en-GB" sz="1800" i="1" dirty="0" err="1">
                <a:solidFill>
                  <a:schemeClr val="bg1"/>
                </a:solidFill>
              </a:rPr>
              <a:t>punctatus</a:t>
            </a:r>
            <a:r>
              <a:rPr lang="en-GB" sz="1800" i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76805" name="Picture 9" descr="C:\Users\Helen\Helen\VETree\Photographs for course material\Rogers\Dendrochernes cyrneus 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1192213"/>
            <a:ext cx="4038600" cy="3028950"/>
          </a:xfrm>
          <a:noFill/>
        </p:spPr>
      </p:pic>
      <p:sp>
        <p:nvSpPr>
          <p:cNvPr id="76806" name="Text Box 4"/>
          <p:cNvSpPr txBox="1">
            <a:spLocks noChangeArrowheads="1"/>
          </p:cNvSpPr>
          <p:nvPr/>
        </p:nvSpPr>
        <p:spPr bwMode="auto">
          <a:xfrm>
            <a:off x="684213" y="6211888"/>
            <a:ext cx="31543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>
                <a:cs typeface="Arial" charset="0"/>
              </a:rPr>
              <a:t>Argazkia</a:t>
            </a:r>
            <a:r>
              <a:rPr lang="en-GB" sz="1800" dirty="0" smtClean="0">
                <a:cs typeface="Arial" charset="0"/>
              </a:rPr>
              <a:t>: </a:t>
            </a:r>
            <a:r>
              <a:rPr lang="en-GB" sz="1800" dirty="0">
                <a:cs typeface="Arial" charset="0"/>
              </a:rPr>
              <a:t>Roger Key</a:t>
            </a:r>
          </a:p>
          <a:p>
            <a:pPr eaLnBrk="1" hangingPunct="1"/>
            <a:r>
              <a:rPr lang="en-GB" sz="1800" dirty="0">
                <a:cs typeface="Arial" charset="0"/>
              </a:rPr>
              <a:t>Wasp </a:t>
            </a:r>
            <a:r>
              <a:rPr lang="en-GB" sz="1800" i="1" dirty="0" err="1">
                <a:cs typeface="Arial" charset="0"/>
              </a:rPr>
              <a:t>Pemphredon</a:t>
            </a:r>
            <a:r>
              <a:rPr lang="en-GB" sz="1800" i="1" dirty="0">
                <a:cs typeface="Arial" charset="0"/>
              </a:rPr>
              <a:t>  </a:t>
            </a:r>
            <a:r>
              <a:rPr lang="en-GB" sz="1800" i="1" dirty="0" err="1">
                <a:cs typeface="Arial" charset="0"/>
              </a:rPr>
              <a:t>lugubris</a:t>
            </a:r>
            <a:endParaRPr lang="en-GB" sz="1800" i="1" dirty="0">
              <a:cs typeface="Arial" charset="0"/>
            </a:endParaRPr>
          </a:p>
        </p:txBody>
      </p:sp>
      <p:sp>
        <p:nvSpPr>
          <p:cNvPr id="76807" name="Text Box 3"/>
          <p:cNvSpPr txBox="1">
            <a:spLocks noChangeArrowheads="1"/>
          </p:cNvSpPr>
          <p:nvPr/>
        </p:nvSpPr>
        <p:spPr bwMode="auto">
          <a:xfrm>
            <a:off x="4716463" y="1204913"/>
            <a:ext cx="43561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800" dirty="0" err="1" smtClean="0">
                <a:solidFill>
                  <a:schemeClr val="bg1"/>
                </a:solidFill>
              </a:rPr>
              <a:t>Argazkia</a:t>
            </a:r>
            <a:r>
              <a:rPr lang="en-GB" sz="1800" dirty="0" smtClean="0">
                <a:solidFill>
                  <a:schemeClr val="bg1"/>
                </a:solidFill>
                <a:cs typeface="Arial" charset="0"/>
              </a:rPr>
              <a:t>: </a:t>
            </a:r>
            <a:r>
              <a:rPr lang="en-GB" sz="1800" dirty="0">
                <a:solidFill>
                  <a:schemeClr val="bg1"/>
                </a:solidFill>
                <a:cs typeface="Arial" charset="0"/>
              </a:rPr>
              <a:t>Roger Key</a:t>
            </a:r>
            <a:r>
              <a:rPr lang="en-GB" sz="1800" i="1" dirty="0">
                <a:solidFill>
                  <a:schemeClr val="bg1"/>
                </a:solidFill>
                <a:cs typeface="Arial" charset="0"/>
              </a:rPr>
              <a:t>,</a:t>
            </a:r>
          </a:p>
          <a:p>
            <a:pPr eaLnBrk="1" hangingPunct="1">
              <a:spcBef>
                <a:spcPct val="50000"/>
              </a:spcBef>
            </a:pPr>
            <a:r>
              <a:rPr lang="en-GB" sz="1800" i="1" dirty="0" err="1">
                <a:solidFill>
                  <a:schemeClr val="bg1"/>
                </a:solidFill>
                <a:cs typeface="Arial" charset="0"/>
              </a:rPr>
              <a:t>Dendrochernes</a:t>
            </a:r>
            <a:r>
              <a:rPr lang="en-GB" sz="1800" i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en-GB" sz="1800" i="1" dirty="0" err="1">
                <a:solidFill>
                  <a:schemeClr val="bg1"/>
                </a:solidFill>
                <a:cs typeface="Arial" charset="0"/>
              </a:rPr>
              <a:t>cyrneus</a:t>
            </a:r>
            <a:r>
              <a:rPr lang="en-GB" sz="1800" i="1" dirty="0">
                <a:solidFill>
                  <a:schemeClr val="bg1"/>
                </a:solidFill>
                <a:cs typeface="Arial" charset="0"/>
              </a:rPr>
              <a:t> </a:t>
            </a:r>
          </a:p>
        </p:txBody>
      </p:sp>
      <p:pic>
        <p:nvPicPr>
          <p:cNvPr id="76808" name="Picture 11" descr="C:\Users\Helen\Helen\VETree\Photographs for course material\Rogers\Moraphaga choragella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519" y="3861048"/>
            <a:ext cx="4032444" cy="302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9" name="TextBox 12"/>
          <p:cNvSpPr txBox="1">
            <a:spLocks noChangeArrowheads="1"/>
          </p:cNvSpPr>
          <p:nvPr/>
        </p:nvSpPr>
        <p:spPr bwMode="auto">
          <a:xfrm>
            <a:off x="5183188" y="6167438"/>
            <a:ext cx="39608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>
                <a:cs typeface="Arial" charset="0"/>
              </a:rPr>
              <a:t>Argazkia</a:t>
            </a:r>
            <a:r>
              <a:rPr lang="en-GB" sz="1800" dirty="0" smtClean="0"/>
              <a:t>: </a:t>
            </a:r>
            <a:r>
              <a:rPr lang="en-GB" sz="1800" dirty="0"/>
              <a:t>Roger Key</a:t>
            </a:r>
          </a:p>
          <a:p>
            <a:pPr eaLnBrk="1" hangingPunct="1"/>
            <a:r>
              <a:rPr lang="en-GB" sz="1800" dirty="0"/>
              <a:t>Moth, </a:t>
            </a:r>
            <a:r>
              <a:rPr lang="en-GB" sz="1800" i="1" dirty="0" err="1"/>
              <a:t>Moraphaga</a:t>
            </a:r>
            <a:r>
              <a:rPr lang="en-GB" sz="1800" i="1" dirty="0"/>
              <a:t> </a:t>
            </a:r>
            <a:r>
              <a:rPr lang="en-GB" sz="1800" i="1" dirty="0" err="1"/>
              <a:t>choragella</a:t>
            </a:r>
            <a:r>
              <a:rPr lang="en-GB" sz="1800" i="1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le 1"/>
          <p:cNvSpPr>
            <a:spLocks noGrp="1"/>
          </p:cNvSpPr>
          <p:nvPr>
            <p:ph type="title"/>
          </p:nvPr>
        </p:nvSpPr>
        <p:spPr>
          <a:xfrm>
            <a:off x="395288" y="21382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Ornogabeak</a:t>
            </a:r>
            <a:endParaRPr lang="en-GB" dirty="0">
              <a:latin typeface="Calibri" charset="0"/>
            </a:endParaRPr>
          </a:p>
        </p:txBody>
      </p:sp>
      <p:sp>
        <p:nvSpPr>
          <p:cNvPr id="74754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4313"/>
            <a:ext cx="3754438" cy="2106612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Kopuru eta aniztasun handia!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Urte beteko bizi-zikloa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Espezialista franko</a:t>
            </a:r>
            <a:endParaRPr lang="en-GB" dirty="0">
              <a:latin typeface="Calibri" charset="0"/>
            </a:endParaRPr>
          </a:p>
        </p:txBody>
      </p:sp>
      <p:sp>
        <p:nvSpPr>
          <p:cNvPr id="74755" name="TextBox 7"/>
          <p:cNvSpPr txBox="1">
            <a:spLocks noChangeArrowheads="1"/>
          </p:cNvSpPr>
          <p:nvPr/>
        </p:nvSpPr>
        <p:spPr bwMode="auto">
          <a:xfrm>
            <a:off x="395288" y="3706813"/>
            <a:ext cx="3673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>
                <a:solidFill>
                  <a:schemeClr val="bg1"/>
                </a:solidFill>
              </a:rPr>
              <a:t>Photo: Roger Key, </a:t>
            </a:r>
            <a:r>
              <a:rPr lang="en-GB" sz="1800" i="1">
                <a:solidFill>
                  <a:schemeClr val="bg1"/>
                </a:solidFill>
              </a:rPr>
              <a:t>Criorhina floccosa</a:t>
            </a:r>
            <a:r>
              <a:rPr lang="en-GB" sz="180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74756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288" y="1095375"/>
            <a:ext cx="4597400" cy="325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7" name="TextBox 8"/>
          <p:cNvSpPr txBox="1">
            <a:spLocks noChangeArrowheads="1"/>
          </p:cNvSpPr>
          <p:nvPr/>
        </p:nvSpPr>
        <p:spPr bwMode="auto">
          <a:xfrm>
            <a:off x="4643438" y="3573463"/>
            <a:ext cx="4248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i="1" dirty="0" err="1" smtClean="0">
                <a:solidFill>
                  <a:schemeClr val="bg1"/>
                </a:solidFill>
              </a:rPr>
              <a:t>Argazkia</a:t>
            </a:r>
            <a:r>
              <a:rPr lang="en-GB" sz="1800" i="1" dirty="0" smtClean="0">
                <a:solidFill>
                  <a:schemeClr val="bg1"/>
                </a:solidFill>
              </a:rPr>
              <a:t>: </a:t>
            </a:r>
            <a:r>
              <a:rPr lang="en-GB" sz="1800" dirty="0" err="1">
                <a:solidFill>
                  <a:schemeClr val="bg1"/>
                </a:solidFill>
              </a:rPr>
              <a:t>Henk</a:t>
            </a:r>
            <a:r>
              <a:rPr lang="en-GB" sz="1800" dirty="0">
                <a:solidFill>
                  <a:schemeClr val="bg1"/>
                </a:solidFill>
              </a:rPr>
              <a:t>-Jan de Jong, larva de</a:t>
            </a:r>
          </a:p>
          <a:p>
            <a:pPr eaLnBrk="1" hangingPunct="1"/>
            <a:r>
              <a:rPr lang="en-GB" sz="1800" i="1" dirty="0" err="1">
                <a:solidFill>
                  <a:schemeClr val="bg1"/>
                </a:solidFill>
              </a:rPr>
              <a:t>Ctesias</a:t>
            </a:r>
            <a:r>
              <a:rPr lang="en-GB" sz="1800" i="1" dirty="0">
                <a:solidFill>
                  <a:schemeClr val="bg1"/>
                </a:solidFill>
              </a:rPr>
              <a:t> </a:t>
            </a:r>
            <a:r>
              <a:rPr lang="en-GB" sz="1800" i="1" dirty="0" err="1">
                <a:solidFill>
                  <a:schemeClr val="bg1"/>
                </a:solidFill>
              </a:rPr>
              <a:t>serra</a:t>
            </a:r>
            <a:r>
              <a:rPr lang="en-GB" sz="1800" i="1" dirty="0">
                <a:solidFill>
                  <a:schemeClr val="bg1"/>
                </a:solidFill>
              </a:rPr>
              <a:t> </a:t>
            </a:r>
            <a:r>
              <a:rPr lang="en-GB" sz="1800" dirty="0">
                <a:solidFill>
                  <a:schemeClr val="bg1"/>
                </a:solidFill>
              </a:rPr>
              <a:t>(cobweb beetle)</a:t>
            </a:r>
          </a:p>
        </p:txBody>
      </p:sp>
      <p:sp>
        <p:nvSpPr>
          <p:cNvPr id="74758" name="Content Placeholder 2"/>
          <p:cNvSpPr txBox="1">
            <a:spLocks/>
          </p:cNvSpPr>
          <p:nvPr/>
        </p:nvSpPr>
        <p:spPr bwMode="auto">
          <a:xfrm>
            <a:off x="4983163" y="4522788"/>
            <a:ext cx="4073525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sv-SE" sz="2800" dirty="0" smtClean="0">
                <a:latin typeface="Calibri" charset="0"/>
              </a:rPr>
              <a:t>Larba eta helduak </a:t>
            </a:r>
            <a:r>
              <a:rPr lang="sv-SE" sz="2800" dirty="0">
                <a:latin typeface="Calibri" charset="0"/>
              </a:rPr>
              <a:t>- </a:t>
            </a:r>
            <a:r>
              <a:rPr lang="sv-SE" sz="2800" dirty="0" smtClean="0">
                <a:latin typeface="Calibri" charset="0"/>
              </a:rPr>
              <a:t> behar desberdinak</a:t>
            </a:r>
            <a:endParaRPr lang="sv-SE" sz="2800" dirty="0">
              <a:latin typeface="Calibri" charset="0"/>
            </a:endParaRPr>
          </a:p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sv-SE" sz="2800" dirty="0" smtClean="0">
                <a:latin typeface="Calibri" charset="0"/>
              </a:rPr>
              <a:t>Batzuk oso bakanak!</a:t>
            </a:r>
            <a:endParaRPr lang="en-GB" sz="2800" dirty="0">
              <a:latin typeface="Calibri" charset="0"/>
            </a:endParaRPr>
          </a:p>
        </p:txBody>
      </p:sp>
      <p:pic>
        <p:nvPicPr>
          <p:cNvPr id="74759" name="Picture 9" descr="C:\Users\Helen\Helen\VETree\Photographs for course material\Rogers\Helophilus pendulus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4888"/>
            <a:ext cx="4410075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0" name="TextBox 10"/>
          <p:cNvSpPr txBox="1">
            <a:spLocks noChangeArrowheads="1"/>
          </p:cNvSpPr>
          <p:nvPr/>
        </p:nvSpPr>
        <p:spPr bwMode="auto">
          <a:xfrm>
            <a:off x="0" y="3573463"/>
            <a:ext cx="25923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i="1" dirty="0" err="1" smtClean="0">
                <a:solidFill>
                  <a:schemeClr val="bg1"/>
                </a:solidFill>
              </a:rPr>
              <a:t>Argazkia</a:t>
            </a:r>
            <a:r>
              <a:rPr lang="en-GB" sz="1800" i="1" dirty="0" smtClean="0">
                <a:solidFill>
                  <a:schemeClr val="bg1"/>
                </a:solidFill>
              </a:rPr>
              <a:t>: </a:t>
            </a:r>
            <a:r>
              <a:rPr lang="en-GB" sz="1800" dirty="0">
                <a:solidFill>
                  <a:schemeClr val="bg1"/>
                </a:solidFill>
              </a:rPr>
              <a:t>Roger Key, </a:t>
            </a:r>
            <a:r>
              <a:rPr lang="en-GB" sz="1800" i="1" dirty="0" err="1">
                <a:solidFill>
                  <a:schemeClr val="bg1"/>
                </a:solidFill>
              </a:rPr>
              <a:t>Helophilus</a:t>
            </a:r>
            <a:r>
              <a:rPr lang="en-GB" sz="1800" i="1" dirty="0">
                <a:solidFill>
                  <a:schemeClr val="bg1"/>
                </a:solidFill>
              </a:rPr>
              <a:t> </a:t>
            </a:r>
            <a:r>
              <a:rPr lang="en-GB" sz="1800" i="1" dirty="0" err="1">
                <a:solidFill>
                  <a:schemeClr val="bg1"/>
                </a:solidFill>
              </a:rPr>
              <a:t>pendulus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6" descr="C:\Users\Helen\Helen\VETree\Photographs for course material\Rogers\Limoniscus violaceus captive 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6"/>
          <a:stretch/>
        </p:blipFill>
        <p:spPr bwMode="auto">
          <a:xfrm>
            <a:off x="3492500" y="1381125"/>
            <a:ext cx="5346700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898" name="Title 1"/>
          <p:cNvSpPr>
            <a:spLocks noGrp="1"/>
          </p:cNvSpPr>
          <p:nvPr>
            <p:ph type="title"/>
          </p:nvPr>
        </p:nvSpPr>
        <p:spPr>
          <a:xfrm>
            <a:off x="421481" y="142874"/>
            <a:ext cx="8229600" cy="1143000"/>
          </a:xfrm>
        </p:spPr>
        <p:txBody>
          <a:bodyPr/>
          <a:lstStyle/>
          <a:p>
            <a:pPr eaLnBrk="1" hangingPunct="1"/>
            <a:r>
              <a:rPr lang="sv-SE" sz="4000" dirty="0" smtClean="0">
                <a:latin typeface="Calibri" charset="0"/>
              </a:rPr>
              <a:t>Espezie bakanak eta </a:t>
            </a:r>
            <a:r>
              <a:rPr lang="sv-SE" sz="4000" dirty="0" smtClean="0">
                <a:latin typeface="Calibri" charset="0"/>
              </a:rPr>
              <a:t/>
            </a:r>
            <a:br>
              <a:rPr lang="sv-SE" sz="4000" dirty="0" smtClean="0">
                <a:latin typeface="Calibri" charset="0"/>
              </a:rPr>
            </a:br>
            <a:r>
              <a:rPr lang="sv-SE" sz="4000" dirty="0" smtClean="0">
                <a:latin typeface="Calibri" charset="0"/>
              </a:rPr>
              <a:t>mehatxatuak</a:t>
            </a:r>
            <a:endParaRPr lang="en-GB" sz="4000" dirty="0">
              <a:latin typeface="Calibr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0825" y="1600200"/>
            <a:ext cx="2881313" cy="4525963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Europako Kakarraldo saproxilikoen </a:t>
            </a:r>
            <a:r>
              <a:rPr lang="sv-SE" dirty="0"/>
              <a:t>% </a:t>
            </a:r>
            <a:r>
              <a:rPr lang="sv-SE" dirty="0" smtClean="0">
                <a:ea typeface="+mn-ea"/>
                <a:cs typeface="+mn-cs"/>
              </a:rPr>
              <a:t>11 mehatxaturik dago (UICN)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sv-SE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Europako espezie multzorik mehatxatuena da. </a:t>
            </a:r>
          </a:p>
          <a:p>
            <a:pPr marL="0" indent="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sv-SE" dirty="0" smtClean="0">
              <a:ea typeface="+mn-ea"/>
              <a:cs typeface="+mn-cs"/>
            </a:endParaRP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3419475" y="4868863"/>
            <a:ext cx="28813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800" i="1" dirty="0" err="1">
                <a:solidFill>
                  <a:srgbClr val="000000"/>
                </a:solidFill>
                <a:cs typeface="Arial" charset="0"/>
              </a:rPr>
              <a:t>Limoniscus</a:t>
            </a:r>
            <a:r>
              <a:rPr lang="en-GB" sz="1800" i="1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GB" sz="1800" i="1" dirty="0" err="1">
                <a:solidFill>
                  <a:srgbClr val="000000"/>
                </a:solidFill>
                <a:cs typeface="Arial" charset="0"/>
              </a:rPr>
              <a:t>violaceus</a:t>
            </a:r>
            <a:r>
              <a:rPr lang="en-GB" sz="1800" i="1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GB" sz="1800" dirty="0" err="1" smtClean="0">
                <a:solidFill>
                  <a:srgbClr val="000000"/>
                </a:solidFill>
                <a:cs typeface="Arial" charset="0"/>
              </a:rPr>
              <a:t>heldua</a:t>
            </a:r>
            <a:r>
              <a:rPr lang="en-GB" sz="1800" dirty="0" smtClean="0">
                <a:solidFill>
                  <a:srgbClr val="000000"/>
                </a:solidFill>
                <a:cs typeface="Arial" charset="0"/>
              </a:rPr>
              <a:t> eta </a:t>
            </a:r>
            <a:r>
              <a:rPr lang="en-GB" sz="1800" dirty="0" err="1" smtClean="0">
                <a:solidFill>
                  <a:srgbClr val="000000"/>
                </a:solidFill>
                <a:cs typeface="Arial" charset="0"/>
              </a:rPr>
              <a:t>larba</a:t>
            </a:r>
            <a:endParaRPr lang="en-GB" sz="1800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80901" name="Picture 7" descr="C:\Users\Helen\Helen\VETree\Photographs for course material\Rogers\Limoniscus violaceus larva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644900"/>
            <a:ext cx="31686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2" name="TextBox 8"/>
          <p:cNvSpPr txBox="1">
            <a:spLocks noChangeArrowheads="1"/>
          </p:cNvSpPr>
          <p:nvPr/>
        </p:nvSpPr>
        <p:spPr bwMode="auto">
          <a:xfrm>
            <a:off x="3492500" y="4221163"/>
            <a:ext cx="20875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>
                <a:solidFill>
                  <a:schemeClr val="bg1"/>
                </a:solidFill>
              </a:rPr>
              <a:t>Argazkia</a:t>
            </a:r>
            <a:r>
              <a:rPr lang="en-GB" sz="1800" dirty="0" smtClean="0">
                <a:solidFill>
                  <a:schemeClr val="bg1"/>
                </a:solidFill>
              </a:rPr>
              <a:t>: </a:t>
            </a:r>
            <a:r>
              <a:rPr lang="en-GB" sz="1800" dirty="0">
                <a:solidFill>
                  <a:schemeClr val="bg1"/>
                </a:solidFill>
              </a:rPr>
              <a:t>Roger Key</a:t>
            </a:r>
          </a:p>
        </p:txBody>
      </p:sp>
      <p:sp>
        <p:nvSpPr>
          <p:cNvPr id="80903" name="TextBox 9"/>
          <p:cNvSpPr txBox="1">
            <a:spLocks noChangeArrowheads="1"/>
          </p:cNvSpPr>
          <p:nvPr/>
        </p:nvSpPr>
        <p:spPr bwMode="auto">
          <a:xfrm>
            <a:off x="6804025" y="5661025"/>
            <a:ext cx="2339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>
                <a:solidFill>
                  <a:schemeClr val="bg1"/>
                </a:solidFill>
              </a:rPr>
              <a:t>Argazkia</a:t>
            </a:r>
            <a:r>
              <a:rPr lang="en-GB" sz="1800" dirty="0" smtClean="0">
                <a:solidFill>
                  <a:schemeClr val="bg1"/>
                </a:solidFill>
              </a:rPr>
              <a:t>: </a:t>
            </a:r>
            <a:r>
              <a:rPr lang="en-GB" sz="1800" dirty="0">
                <a:solidFill>
                  <a:schemeClr val="bg1"/>
                </a:solidFill>
              </a:rPr>
              <a:t>Roger Key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Kontserbazioa </a:t>
            </a:r>
            <a:r>
              <a:rPr lang="sv-SE" dirty="0">
                <a:latin typeface="Calibri" charset="0"/>
              </a:rPr>
              <a:t>- </a:t>
            </a:r>
            <a:r>
              <a:rPr lang="sv-SE" dirty="0" smtClean="0">
                <a:latin typeface="Calibri" charset="0"/>
              </a:rPr>
              <a:t>arazoak</a:t>
            </a:r>
            <a:endParaRPr lang="en-GB" dirty="0">
              <a:latin typeface="Calibri" charset="0"/>
            </a:endParaRPr>
          </a:p>
        </p:txBody>
      </p:sp>
      <p:sp>
        <p:nvSpPr>
          <p:cNvPr id="39939" name="Content Placeholder 2"/>
          <p:cNvSpPr>
            <a:spLocks noGrp="1"/>
          </p:cNvSpPr>
          <p:nvPr>
            <p:ph sz="half" idx="1"/>
          </p:nvPr>
        </p:nvSpPr>
        <p:spPr>
          <a:xfrm>
            <a:off x="107950" y="981075"/>
            <a:ext cx="4608513" cy="4525963"/>
          </a:xfrm>
        </p:spPr>
        <p:txBody>
          <a:bodyPr/>
          <a:lstStyle/>
          <a:p>
            <a:pPr eaLnBrk="1" hangingPunct="1">
              <a:defRPr/>
            </a:pPr>
            <a:r>
              <a:rPr lang="sv-SE" sz="2700" dirty="0" smtClean="0">
                <a:ea typeface="+mn-ea"/>
                <a:cs typeface="+mn-cs"/>
              </a:rPr>
              <a:t>Espezieak ezin dira beti bizi zuhaitz bakar  </a:t>
            </a:r>
          </a:p>
          <a:p>
            <a:pPr eaLnBrk="1" hangingPunct="1">
              <a:defRPr/>
            </a:pPr>
            <a:r>
              <a:rPr lang="sv-SE" sz="2700" dirty="0" smtClean="0">
                <a:ea typeface="+mn-ea"/>
                <a:cs typeface="+mn-cs"/>
              </a:rPr>
              <a:t>Zuhaitz zaharren populazio handiak behar dira</a:t>
            </a:r>
          </a:p>
          <a:p>
            <a:pPr eaLnBrk="1" hangingPunct="1">
              <a:defRPr/>
            </a:pPr>
            <a:r>
              <a:rPr lang="sv-SE" sz="2700" dirty="0" smtClean="0">
                <a:ea typeface="+mn-ea"/>
                <a:cs typeface="+mn-cs"/>
              </a:rPr>
              <a:t>Txoko ekologiko anitzak behar dira</a:t>
            </a:r>
          </a:p>
          <a:p>
            <a:pPr eaLnBrk="1" hangingPunct="1">
              <a:defRPr/>
            </a:pPr>
            <a:r>
              <a:rPr lang="sv-SE" sz="2700" dirty="0" smtClean="0">
                <a:ea typeface="+mn-ea"/>
                <a:cs typeface="+mn-cs"/>
              </a:rPr>
              <a:t>Belaunaldi haustura izan daiteke zuhaitzen populazio batean </a:t>
            </a:r>
          </a:p>
          <a:p>
            <a:pPr eaLnBrk="1" hangingPunct="1">
              <a:defRPr/>
            </a:pPr>
            <a:r>
              <a:rPr lang="sv-SE" sz="2700" b="1" dirty="0" smtClean="0">
                <a:ea typeface="+mn-ea"/>
                <a:cs typeface="+mn-cs"/>
              </a:rPr>
              <a:t>Pentsatu egin  behar da zuhaitz beteranoen etorkizuneko belaunaldietan</a:t>
            </a:r>
            <a:endParaRPr lang="en-GB" sz="2700" b="1" dirty="0" smtClean="0">
              <a:ea typeface="+mn-ea"/>
              <a:cs typeface="+mn-cs"/>
            </a:endParaRPr>
          </a:p>
        </p:txBody>
      </p:sp>
      <p:pic>
        <p:nvPicPr>
          <p:cNvPr id="84995" name="Picture 5" descr="C:\Users\Helen\Photographs\Trees\Trees - spain\Photos for Spanish book\Cerambyx\146 Village &amp; oaks with Lucanus cervus 2009 (2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1196975"/>
            <a:ext cx="3887787" cy="5183188"/>
          </a:xfrm>
          <a:noFill/>
        </p:spPr>
      </p:pic>
      <p:sp>
        <p:nvSpPr>
          <p:cNvPr id="84996" name="TextBox 1"/>
          <p:cNvSpPr txBox="1">
            <a:spLocks noChangeArrowheads="1"/>
          </p:cNvSpPr>
          <p:nvPr/>
        </p:nvSpPr>
        <p:spPr bwMode="auto">
          <a:xfrm>
            <a:off x="4932362" y="6021388"/>
            <a:ext cx="38881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 </a:t>
            </a:r>
            <a:r>
              <a:rPr lang="sv-SE" sz="1800" dirty="0">
                <a:solidFill>
                  <a:schemeClr val="bg1"/>
                </a:solidFill>
              </a:rPr>
              <a:t>Helen Read, </a:t>
            </a:r>
            <a:r>
              <a:rPr lang="sv-SE" sz="1800" dirty="0" smtClean="0">
                <a:solidFill>
                  <a:schemeClr val="bg1"/>
                </a:solidFill>
              </a:rPr>
              <a:t>Espainia 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itle 4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Sortu habitat!</a:t>
            </a:r>
            <a:endParaRPr lang="en-GB" dirty="0">
              <a:latin typeface="Calibri" charset="0"/>
            </a:endParaRPr>
          </a:p>
        </p:txBody>
      </p:sp>
      <p:pic>
        <p:nvPicPr>
          <p:cNvPr id="87042" name="Content Placeholder 8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981075"/>
            <a:ext cx="8496300" cy="6007100"/>
          </a:xfrm>
        </p:spPr>
      </p:pic>
      <p:sp>
        <p:nvSpPr>
          <p:cNvPr id="87043" name="TextBox 3"/>
          <p:cNvSpPr txBox="1">
            <a:spLocks noChangeArrowheads="1"/>
          </p:cNvSpPr>
          <p:nvPr/>
        </p:nvSpPr>
        <p:spPr bwMode="auto">
          <a:xfrm>
            <a:off x="395536" y="1042987"/>
            <a:ext cx="3744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/>
              <a:t>lrudia: </a:t>
            </a:r>
            <a:r>
              <a:rPr lang="sv-SE" sz="1800" dirty="0"/>
              <a:t>Per Axell</a:t>
            </a:r>
            <a:endParaRPr lang="en-GB" sz="1800" dirty="0"/>
          </a:p>
        </p:txBody>
      </p:sp>
      <p:sp>
        <p:nvSpPr>
          <p:cNvPr id="87044" name="TextBox 4"/>
          <p:cNvSpPr txBox="1">
            <a:spLocks noChangeArrowheads="1"/>
          </p:cNvSpPr>
          <p:nvPr/>
        </p:nvSpPr>
        <p:spPr bwMode="auto">
          <a:xfrm>
            <a:off x="1910" y="6003726"/>
            <a:ext cx="9144000" cy="1107996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200" dirty="0" err="1" smtClean="0"/>
              <a:t>Belaunaldien</a:t>
            </a:r>
            <a:r>
              <a:rPr lang="en-GB" sz="2200" dirty="0" smtClean="0"/>
              <a:t> </a:t>
            </a:r>
            <a:r>
              <a:rPr lang="en-GB" sz="2200" dirty="0" err="1" smtClean="0"/>
              <a:t>arteko</a:t>
            </a:r>
            <a:r>
              <a:rPr lang="en-GB" sz="2200" dirty="0" smtClean="0"/>
              <a:t> </a:t>
            </a:r>
            <a:r>
              <a:rPr lang="en-GB" sz="2200" dirty="0" err="1" smtClean="0"/>
              <a:t>hausturari</a:t>
            </a:r>
            <a:r>
              <a:rPr lang="en-GB" sz="2200" dirty="0" smtClean="0"/>
              <a:t> </a:t>
            </a:r>
            <a:r>
              <a:rPr lang="en-GB" sz="2200" dirty="0" err="1" smtClean="0"/>
              <a:t>aurre</a:t>
            </a:r>
            <a:r>
              <a:rPr lang="en-GB" sz="2200" dirty="0" smtClean="0"/>
              <a:t> </a:t>
            </a:r>
            <a:r>
              <a:rPr lang="en-GB" sz="2200" dirty="0" err="1" smtClean="0"/>
              <a:t>egiteko</a:t>
            </a:r>
            <a:r>
              <a:rPr lang="en-GB" sz="2200" dirty="0" smtClean="0"/>
              <a:t>, </a:t>
            </a:r>
            <a:r>
              <a:rPr lang="en-GB" sz="2200" dirty="0" err="1" smtClean="0"/>
              <a:t>geroko</a:t>
            </a:r>
            <a:r>
              <a:rPr lang="en-GB" sz="2200" dirty="0" smtClean="0"/>
              <a:t> </a:t>
            </a:r>
            <a:r>
              <a:rPr lang="en-GB" sz="2200" dirty="0" err="1" smtClean="0"/>
              <a:t>zuhaitz</a:t>
            </a:r>
            <a:r>
              <a:rPr lang="en-GB" sz="2200" dirty="0" smtClean="0"/>
              <a:t> </a:t>
            </a:r>
            <a:r>
              <a:rPr lang="en-GB" sz="2200" dirty="0" err="1" smtClean="0"/>
              <a:t>beteranorik</a:t>
            </a:r>
            <a:r>
              <a:rPr lang="en-GB" sz="2200" dirty="0" smtClean="0"/>
              <a:t> </a:t>
            </a:r>
            <a:r>
              <a:rPr lang="en-GB" sz="2200" dirty="0" err="1" smtClean="0"/>
              <a:t>ez</a:t>
            </a:r>
            <a:r>
              <a:rPr lang="en-GB" sz="2200" dirty="0" smtClean="0"/>
              <a:t> </a:t>
            </a:r>
            <a:r>
              <a:rPr lang="en-GB" sz="2200" dirty="0" err="1" smtClean="0"/>
              <a:t>dagoen</a:t>
            </a:r>
            <a:r>
              <a:rPr lang="en-GB" sz="2200" dirty="0" smtClean="0"/>
              <a:t> </a:t>
            </a:r>
            <a:r>
              <a:rPr lang="en-GB" sz="2200" dirty="0" err="1" smtClean="0"/>
              <a:t>tokian</a:t>
            </a:r>
            <a:r>
              <a:rPr lang="en-GB" sz="2200" dirty="0" smtClean="0"/>
              <a:t> </a:t>
            </a:r>
            <a:r>
              <a:rPr lang="en-GB" sz="2200" dirty="0" err="1" smtClean="0"/>
              <a:t>baten</a:t>
            </a:r>
            <a:r>
              <a:rPr lang="en-GB" sz="2200" dirty="0" smtClean="0"/>
              <a:t> bat </a:t>
            </a:r>
            <a:r>
              <a:rPr lang="en-GB" sz="2200" dirty="0" err="1" smtClean="0"/>
              <a:t>berariaz</a:t>
            </a:r>
            <a:r>
              <a:rPr lang="en-GB" sz="2200" dirty="0" smtClean="0"/>
              <a:t> </a:t>
            </a:r>
            <a:r>
              <a:rPr lang="en-GB" sz="2200" dirty="0" err="1" smtClean="0"/>
              <a:t>sortzea</a:t>
            </a:r>
            <a:r>
              <a:rPr lang="en-GB" sz="2200" dirty="0" smtClean="0"/>
              <a:t> </a:t>
            </a:r>
            <a:r>
              <a:rPr lang="en-GB" sz="2200" dirty="0" err="1" smtClean="0"/>
              <a:t>egoki</a:t>
            </a:r>
            <a:r>
              <a:rPr lang="en-GB" sz="2200" dirty="0" smtClean="0"/>
              <a:t> </a:t>
            </a:r>
            <a:r>
              <a:rPr lang="en-GB" sz="2200" dirty="0" err="1" smtClean="0"/>
              <a:t>liteke</a:t>
            </a:r>
            <a:r>
              <a:rPr lang="en-GB" sz="2200" dirty="0" smtClean="0"/>
              <a:t>! </a:t>
            </a:r>
            <a:endParaRPr lang="en-GB" sz="2200" dirty="0" smtClean="0"/>
          </a:p>
          <a:p>
            <a:pPr eaLnBrk="1" hangingPunct="1"/>
            <a:endParaRPr lang="en-GB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Ametsezko egoera</a:t>
            </a:r>
            <a:endParaRPr lang="en-GB" dirty="0">
              <a:latin typeface="Calibri" charset="0"/>
            </a:endParaRPr>
          </a:p>
        </p:txBody>
      </p:sp>
      <p:sp>
        <p:nvSpPr>
          <p:cNvPr id="39939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12875"/>
            <a:ext cx="3313112" cy="482441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sv-SE" altLang="en-US" dirty="0" smtClean="0">
                <a:ea typeface="+mn-ea"/>
                <a:cs typeface="+mn-cs"/>
              </a:rPr>
              <a:t>Zuhaitz beterano asko hurbil xamar </a:t>
            </a:r>
          </a:p>
          <a:p>
            <a:pPr eaLnBrk="1" hangingPunct="1">
              <a:defRPr/>
            </a:pPr>
            <a:r>
              <a:rPr lang="sv-SE" altLang="en-US" dirty="0" smtClean="0">
                <a:ea typeface="+mn-ea"/>
                <a:cs typeface="+mn-cs"/>
              </a:rPr>
              <a:t>Zuhaitz populazioak adin egitura on bat izatea </a:t>
            </a:r>
          </a:p>
          <a:p>
            <a:pPr eaLnBrk="1" hangingPunct="1">
              <a:defRPr/>
            </a:pPr>
            <a:r>
              <a:rPr lang="sv-SE" altLang="en-US" dirty="0" smtClean="0">
                <a:ea typeface="+mn-ea"/>
                <a:cs typeface="+mn-cs"/>
              </a:rPr>
              <a:t>Zuhaixka eta landare loredunak</a:t>
            </a:r>
          </a:p>
          <a:p>
            <a:pPr eaLnBrk="1" hangingPunct="1">
              <a:defRPr/>
            </a:pPr>
            <a:r>
              <a:rPr lang="sv-SE" altLang="en-US" dirty="0" smtClean="0">
                <a:ea typeface="+mn-ea"/>
                <a:cs typeface="+mn-cs"/>
              </a:rPr>
              <a:t>Gune irekiak eta eguzkitsuak </a:t>
            </a:r>
            <a:endParaRPr lang="sv-SE" altLang="en-US" dirty="0">
              <a:ea typeface="+mn-ea"/>
              <a:cs typeface="+mn-cs"/>
            </a:endParaRPr>
          </a:p>
          <a:p>
            <a:pPr eaLnBrk="1" hangingPunct="1">
              <a:defRPr/>
            </a:pPr>
            <a:r>
              <a:rPr lang="sv-SE" altLang="en-US" dirty="0" smtClean="0">
                <a:ea typeface="+mn-ea"/>
                <a:cs typeface="+mn-cs"/>
              </a:rPr>
              <a:t>Deskonposantzen ari den egurra, era, tamaina eta toki guztietan!</a:t>
            </a:r>
          </a:p>
        </p:txBody>
      </p:sp>
      <p:pic>
        <p:nvPicPr>
          <p:cNvPr id="89091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5" y="1557338"/>
            <a:ext cx="5184775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2" name="TextBox 4"/>
          <p:cNvSpPr txBox="1">
            <a:spLocks noChangeArrowheads="1"/>
          </p:cNvSpPr>
          <p:nvPr/>
        </p:nvSpPr>
        <p:spPr bwMode="auto">
          <a:xfrm>
            <a:off x="6302375" y="1557338"/>
            <a:ext cx="27717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/>
              <a:t>Argazkia</a:t>
            </a:r>
            <a:r>
              <a:rPr lang="en-GB" sz="1800" dirty="0" smtClean="0"/>
              <a:t>: </a:t>
            </a:r>
            <a:r>
              <a:rPr lang="en-GB" sz="1800" dirty="0"/>
              <a:t>Vikki </a:t>
            </a:r>
            <a:r>
              <a:rPr lang="en-GB" sz="1800" dirty="0" err="1"/>
              <a:t>Bengtsson</a:t>
            </a:r>
            <a:r>
              <a:rPr lang="en-GB" sz="1800" dirty="0"/>
              <a:t>, </a:t>
            </a:r>
            <a:r>
              <a:rPr lang="en-GB" sz="1800" dirty="0" err="1" smtClean="0"/>
              <a:t>Suedia</a:t>
            </a: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547687" y="116632"/>
            <a:ext cx="8229600" cy="1143000"/>
          </a:xfrm>
        </p:spPr>
        <p:txBody>
          <a:bodyPr/>
          <a:lstStyle/>
          <a:p>
            <a:r>
              <a:rPr lang="en-GB" dirty="0" err="1" smtClean="0">
                <a:latin typeface="Calibri" charset="0"/>
              </a:rPr>
              <a:t>Zuhaitz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beteranoen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/>
            </a:r>
            <a:br>
              <a:rPr lang="en-GB" dirty="0" smtClean="0">
                <a:latin typeface="Calibri" charset="0"/>
              </a:rPr>
            </a:br>
            <a:r>
              <a:rPr lang="en-GB" dirty="0" err="1" smtClean="0">
                <a:latin typeface="Calibri" charset="0"/>
              </a:rPr>
              <a:t>balio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kulturala</a:t>
            </a:r>
            <a:r>
              <a:rPr lang="en-GB" dirty="0" smtClean="0">
                <a:latin typeface="Calibri" charset="0"/>
              </a:rPr>
              <a:t> eta </a:t>
            </a:r>
            <a:r>
              <a:rPr lang="en-GB" dirty="0" err="1" smtClean="0">
                <a:latin typeface="Calibri" charset="0"/>
              </a:rPr>
              <a:t>ondarezkoa</a:t>
            </a:r>
            <a:endParaRPr lang="en-GB" dirty="0">
              <a:latin typeface="Calibri" charset="0"/>
            </a:endParaRPr>
          </a:p>
        </p:txBody>
      </p:sp>
      <p:pic>
        <p:nvPicPr>
          <p:cNvPr id="33795" name="Picture 2" descr="E:\Recovered Data\Study Tour\Aland2\Aland2 04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1804988"/>
            <a:ext cx="6003925" cy="4503737"/>
          </a:xfrm>
          <a:noFill/>
        </p:spPr>
      </p:pic>
      <p:sp>
        <p:nvSpPr>
          <p:cNvPr id="33796" name="TextBox 4"/>
          <p:cNvSpPr txBox="1">
            <a:spLocks noChangeArrowheads="1"/>
          </p:cNvSpPr>
          <p:nvPr/>
        </p:nvSpPr>
        <p:spPr bwMode="auto">
          <a:xfrm>
            <a:off x="3276600" y="6281738"/>
            <a:ext cx="2771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1800" dirty="0" err="1" smtClean="0">
                <a:latin typeface="Arial" charset="0"/>
              </a:rPr>
              <a:t>Argazkia</a:t>
            </a:r>
            <a:r>
              <a:rPr lang="en-GB" sz="1800" dirty="0" smtClean="0">
                <a:latin typeface="Arial" charset="0"/>
              </a:rPr>
              <a:t>: </a:t>
            </a:r>
            <a:r>
              <a:rPr lang="en-GB" sz="1800" dirty="0">
                <a:latin typeface="Arial" charset="0"/>
              </a:rPr>
              <a:t>Helen Read</a:t>
            </a:r>
          </a:p>
        </p:txBody>
      </p:sp>
    </p:spTree>
    <p:extLst>
      <p:ext uri="{BB962C8B-B14F-4D97-AF65-F5344CB8AC3E}">
        <p14:creationId xmlns:p14="http://schemas.microsoft.com/office/powerpoint/2010/main" val="267310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616" y="0"/>
            <a:ext cx="9154616" cy="6867234"/>
          </a:xfrm>
        </p:spPr>
      </p:pic>
      <p:sp>
        <p:nvSpPr>
          <p:cNvPr id="34819" name="Title 1"/>
          <p:cNvSpPr>
            <a:spLocks noGrp="1"/>
          </p:cNvSpPr>
          <p:nvPr>
            <p:ph type="title"/>
          </p:nvPr>
        </p:nvSpPr>
        <p:spPr>
          <a:xfrm>
            <a:off x="474663" y="5715000"/>
            <a:ext cx="8229600" cy="1143000"/>
          </a:xfrm>
        </p:spPr>
        <p:txBody>
          <a:bodyPr/>
          <a:lstStyle/>
          <a:p>
            <a:r>
              <a:rPr lang="sv-SE" dirty="0" smtClean="0">
                <a:solidFill>
                  <a:schemeClr val="bg1"/>
                </a:solidFill>
                <a:latin typeface="Calibri" charset="0"/>
              </a:rPr>
              <a:t>Zuhaitz lerroak</a:t>
            </a:r>
            <a:endParaRPr lang="en-GB" dirty="0">
              <a:solidFill>
                <a:schemeClr val="bg1"/>
              </a:solidFill>
              <a:latin typeface="Calibri" charset="0"/>
            </a:endParaRPr>
          </a:p>
        </p:txBody>
      </p:sp>
      <p:sp>
        <p:nvSpPr>
          <p:cNvPr id="58372" name="TextBox 4"/>
          <p:cNvSpPr txBox="1">
            <a:spLocks noChangeArrowheads="1"/>
          </p:cNvSpPr>
          <p:nvPr/>
        </p:nvSpPr>
        <p:spPr bwMode="auto">
          <a:xfrm>
            <a:off x="6228184" y="6334780"/>
            <a:ext cx="2915816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en-GB" altLang="en-US" sz="1400" dirty="0" err="1" smtClean="0">
                <a:solidFill>
                  <a:schemeClr val="bg1"/>
                </a:solidFill>
                <a:ea typeface="+mn-ea"/>
              </a:rPr>
              <a:t>Argazkia</a:t>
            </a:r>
            <a:r>
              <a:rPr lang="en-GB" altLang="en-US" sz="1400" dirty="0" smtClean="0">
                <a:solidFill>
                  <a:schemeClr val="bg1"/>
                </a:solidFill>
                <a:ea typeface="+mn-ea"/>
              </a:rPr>
              <a:t>: Vikki </a:t>
            </a:r>
            <a:r>
              <a:rPr lang="en-GB" altLang="en-US" sz="1400" dirty="0" err="1" smtClean="0">
                <a:solidFill>
                  <a:schemeClr val="bg1"/>
                </a:solidFill>
                <a:ea typeface="+mn-ea"/>
              </a:rPr>
              <a:t>Bengtsson</a:t>
            </a:r>
            <a:endParaRPr lang="en-GB" altLang="en-US" sz="1400" dirty="0" smtClean="0">
              <a:solidFill>
                <a:schemeClr val="bg1"/>
              </a:solidFill>
              <a:ea typeface="+mn-ea"/>
            </a:endParaRPr>
          </a:p>
          <a:p>
            <a:pPr algn="r" eaLnBrk="1" hangingPunct="1">
              <a:defRPr/>
            </a:pPr>
            <a:r>
              <a:rPr lang="en-GB" altLang="en-US" sz="1400" dirty="0" smtClean="0">
                <a:solidFill>
                  <a:schemeClr val="bg1"/>
                </a:solidFill>
                <a:ea typeface="+mn-ea"/>
              </a:rPr>
              <a:t>, </a:t>
            </a:r>
            <a:r>
              <a:rPr lang="en-GB" altLang="en-US" sz="1400" dirty="0" err="1" smtClean="0">
                <a:solidFill>
                  <a:schemeClr val="bg1"/>
                </a:solidFill>
                <a:ea typeface="+mn-ea"/>
              </a:rPr>
              <a:t>Suedia</a:t>
            </a:r>
            <a:endParaRPr lang="en-GB" altLang="en-US" sz="1400" dirty="0" smtClean="0">
              <a:solidFill>
                <a:schemeClr val="bg1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084157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s-ES_tradnl" dirty="0" err="1" smtClean="0">
                <a:latin typeface="Calibri" charset="0"/>
              </a:rPr>
              <a:t>Zuhaitz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beteranoen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smtClean="0">
                <a:latin typeface="Calibri" charset="0"/>
              </a:rPr>
              <a:t/>
            </a:r>
            <a:br>
              <a:rPr lang="es-ES_tradnl" dirty="0" smtClean="0">
                <a:latin typeface="Calibri" charset="0"/>
              </a:rPr>
            </a:br>
            <a:r>
              <a:rPr lang="es-ES_tradnl" dirty="0" err="1" smtClean="0">
                <a:latin typeface="Calibri" charset="0"/>
              </a:rPr>
              <a:t>garrantzia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kulturala</a:t>
            </a:r>
            <a:endParaRPr lang="es-ES_tradnl" dirty="0">
              <a:latin typeface="Calibri" charset="0"/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788024" cy="4525963"/>
          </a:xfrm>
        </p:spPr>
        <p:txBody>
          <a:bodyPr/>
          <a:lstStyle/>
          <a:p>
            <a:pPr eaLnBrk="1" hangingPunct="1"/>
            <a:r>
              <a:rPr lang="es-ES" dirty="0" err="1" smtClean="0">
                <a:latin typeface="Calibri" charset="0"/>
              </a:rPr>
              <a:t>Lotune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historikoa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pertsonekin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edo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gertaerekin</a:t>
            </a:r>
            <a:endParaRPr lang="es-ES" dirty="0" smtClean="0">
              <a:latin typeface="Calibri" charset="0"/>
            </a:endParaRPr>
          </a:p>
          <a:p>
            <a:pPr eaLnBrk="1" hangingPunct="1"/>
            <a:r>
              <a:rPr lang="es-ES" dirty="0" err="1" smtClean="0">
                <a:latin typeface="Calibri" charset="0"/>
              </a:rPr>
              <a:t>Lurra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nora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erabili</a:t>
            </a:r>
            <a:r>
              <a:rPr lang="es-ES" dirty="0" smtClean="0">
                <a:latin typeface="Calibri" charset="0"/>
              </a:rPr>
              <a:t> den </a:t>
            </a:r>
            <a:r>
              <a:rPr lang="es-ES" dirty="0" err="1" smtClean="0">
                <a:latin typeface="Calibri" charset="0"/>
              </a:rPr>
              <a:t>lehen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esaten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digute</a:t>
            </a:r>
            <a:endParaRPr lang="es-ES" dirty="0" smtClean="0">
              <a:latin typeface="Calibri" charset="0"/>
            </a:endParaRPr>
          </a:p>
          <a:p>
            <a:pPr eaLnBrk="1" hangingPunct="1"/>
            <a:r>
              <a:rPr lang="es-ES" dirty="0" err="1" smtClean="0">
                <a:latin typeface="Calibri" charset="0"/>
              </a:rPr>
              <a:t>Diseinatutako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paisaia</a:t>
            </a:r>
            <a:r>
              <a:rPr lang="es-ES" dirty="0" smtClean="0">
                <a:latin typeface="Calibri" charset="0"/>
              </a:rPr>
              <a:t> baten </a:t>
            </a:r>
            <a:r>
              <a:rPr lang="es-ES" dirty="0" err="1" smtClean="0">
                <a:latin typeface="Calibri" charset="0"/>
              </a:rPr>
              <a:t>zatia</a:t>
            </a:r>
            <a:endParaRPr lang="es-ES" dirty="0" smtClean="0">
              <a:latin typeface="Calibri" charset="0"/>
            </a:endParaRPr>
          </a:p>
          <a:p>
            <a:pPr eaLnBrk="1" hangingPunct="1"/>
            <a:r>
              <a:rPr lang="es-ES" dirty="0" err="1" smtClean="0">
                <a:latin typeface="Calibri" charset="0"/>
              </a:rPr>
              <a:t>Eraztunak</a:t>
            </a:r>
            <a:r>
              <a:rPr lang="es-ES" dirty="0" smtClean="0">
                <a:latin typeface="Calibri" charset="0"/>
              </a:rPr>
              <a:t> – </a:t>
            </a:r>
            <a:r>
              <a:rPr lang="es-ES" dirty="0" err="1" smtClean="0">
                <a:latin typeface="Calibri" charset="0"/>
              </a:rPr>
              <a:t>gertatutakoaren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erregistro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historikoa</a:t>
            </a:r>
            <a:r>
              <a:rPr lang="es-ES" dirty="0" smtClean="0">
                <a:latin typeface="Calibri" charset="0"/>
              </a:rPr>
              <a:t> </a:t>
            </a:r>
          </a:p>
          <a:p>
            <a:pPr eaLnBrk="1" hangingPunct="1"/>
            <a:r>
              <a:rPr lang="es-ES" dirty="0" err="1" smtClean="0">
                <a:latin typeface="Calibri" charset="0"/>
              </a:rPr>
              <a:t>Hezkuntzarako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iturria</a:t>
            </a:r>
            <a:r>
              <a:rPr lang="es-ES" dirty="0" smtClean="0">
                <a:latin typeface="Calibri" charset="0"/>
              </a:rPr>
              <a:t>/ </a:t>
            </a:r>
            <a:r>
              <a:rPr lang="es-ES" dirty="0" err="1" smtClean="0">
                <a:latin typeface="Calibri" charset="0"/>
              </a:rPr>
              <a:t>ikerketa</a:t>
            </a:r>
            <a:endParaRPr lang="es-ES" dirty="0" smtClean="0">
              <a:latin typeface="Calibri" charset="0"/>
            </a:endParaRPr>
          </a:p>
          <a:p>
            <a:endParaRPr lang="es-ES" dirty="0">
              <a:latin typeface="Calibri" charset="0"/>
            </a:endParaRPr>
          </a:p>
        </p:txBody>
      </p:sp>
      <p:pic>
        <p:nvPicPr>
          <p:cNvPr id="35844" name="Content Placeholder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438" y="1955800"/>
            <a:ext cx="4657725" cy="349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TextBox 4"/>
          <p:cNvSpPr txBox="1">
            <a:spLocks noChangeArrowheads="1"/>
          </p:cNvSpPr>
          <p:nvPr/>
        </p:nvSpPr>
        <p:spPr bwMode="auto">
          <a:xfrm>
            <a:off x="5713413" y="5984875"/>
            <a:ext cx="27717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1800" dirty="0" err="1" smtClean="0">
                <a:latin typeface="Arial" charset="0"/>
              </a:rPr>
              <a:t>Argazkia</a:t>
            </a:r>
            <a:r>
              <a:rPr lang="en-GB" sz="1800" dirty="0" smtClean="0">
                <a:latin typeface="Arial" charset="0"/>
              </a:rPr>
              <a:t>: </a:t>
            </a:r>
            <a:r>
              <a:rPr lang="en-GB" sz="1800" dirty="0">
                <a:latin typeface="Arial" charset="0"/>
              </a:rPr>
              <a:t>Vikki </a:t>
            </a:r>
            <a:r>
              <a:rPr lang="en-GB" sz="1800" dirty="0" err="1">
                <a:latin typeface="Arial" charset="0"/>
              </a:rPr>
              <a:t>Bengtsson</a:t>
            </a:r>
            <a:endParaRPr lang="en-GB" sz="1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303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Content Placeholder 9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9944"/>
            <a:ext cx="9324528" cy="6993396"/>
          </a:xfrm>
        </p:spPr>
      </p:pic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>
                <a:latin typeface="Calibri" charset="0"/>
              </a:rPr>
              <a:t>Parkeak</a:t>
            </a:r>
            <a:endParaRPr lang="en-GB" dirty="0">
              <a:latin typeface="Calibri" charset="0"/>
            </a:endParaRPr>
          </a:p>
        </p:txBody>
      </p:sp>
      <p:sp>
        <p:nvSpPr>
          <p:cNvPr id="36868" name="TextBox 4"/>
          <p:cNvSpPr txBox="1">
            <a:spLocks noChangeArrowheads="1"/>
          </p:cNvSpPr>
          <p:nvPr/>
        </p:nvSpPr>
        <p:spPr bwMode="auto">
          <a:xfrm>
            <a:off x="6516216" y="6400145"/>
            <a:ext cx="27717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/>
            <a:r>
              <a:rPr lang="en-GB" sz="1400" dirty="0" err="1" smtClean="0">
                <a:solidFill>
                  <a:schemeClr val="bg1"/>
                </a:solidFill>
                <a:latin typeface="Arial" charset="0"/>
              </a:rPr>
              <a:t>Argazkia</a:t>
            </a:r>
            <a:r>
              <a:rPr lang="en-GB" sz="1400" dirty="0" smtClean="0">
                <a:solidFill>
                  <a:schemeClr val="bg1"/>
                </a:solidFill>
                <a:latin typeface="Arial" charset="0"/>
              </a:rPr>
              <a:t>: </a:t>
            </a:r>
            <a:r>
              <a:rPr lang="en-GB" sz="1400" dirty="0">
                <a:solidFill>
                  <a:schemeClr val="bg1"/>
                </a:solidFill>
                <a:latin typeface="Arial" charset="0"/>
              </a:rPr>
              <a:t>Vikki </a:t>
            </a:r>
            <a:r>
              <a:rPr lang="en-GB" sz="1400" dirty="0" err="1">
                <a:solidFill>
                  <a:schemeClr val="bg1"/>
                </a:solidFill>
                <a:latin typeface="Arial" charset="0"/>
              </a:rPr>
              <a:t>Bengtsson</a:t>
            </a:r>
            <a:r>
              <a:rPr lang="en-GB" sz="1400" dirty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en-GB" sz="1400" dirty="0" err="1" smtClean="0">
                <a:solidFill>
                  <a:schemeClr val="bg1"/>
                </a:solidFill>
                <a:latin typeface="Arial" charset="0"/>
              </a:rPr>
              <a:t>Ingalaterra</a:t>
            </a:r>
            <a:endParaRPr lang="en-GB" sz="1400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0809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s-ES_tradnl" sz="4000" dirty="0" err="1" smtClean="0">
                <a:latin typeface="Calibri" charset="0"/>
              </a:rPr>
              <a:t>Zuhaitz</a:t>
            </a:r>
            <a:r>
              <a:rPr lang="es-ES_tradnl" sz="4000" dirty="0" smtClean="0">
                <a:latin typeface="Calibri" charset="0"/>
              </a:rPr>
              <a:t> </a:t>
            </a:r>
            <a:r>
              <a:rPr lang="es-ES_tradnl" sz="4000" dirty="0" err="1" smtClean="0">
                <a:latin typeface="Calibri" charset="0"/>
              </a:rPr>
              <a:t>beteranoen</a:t>
            </a:r>
            <a:r>
              <a:rPr lang="es-ES_tradnl" sz="4000" dirty="0" smtClean="0">
                <a:latin typeface="Calibri" charset="0"/>
              </a:rPr>
              <a:t> </a:t>
            </a:r>
            <a:r>
              <a:rPr lang="es-ES_tradnl" sz="4000" dirty="0" smtClean="0">
                <a:latin typeface="Calibri" charset="0"/>
              </a:rPr>
              <a:t/>
            </a:r>
            <a:br>
              <a:rPr lang="es-ES_tradnl" sz="4000" dirty="0" smtClean="0">
                <a:latin typeface="Calibri" charset="0"/>
              </a:rPr>
            </a:br>
            <a:r>
              <a:rPr lang="es-ES_tradnl" sz="4000" dirty="0" err="1" smtClean="0">
                <a:latin typeface="Calibri" charset="0"/>
              </a:rPr>
              <a:t>garrantzia</a:t>
            </a:r>
            <a:r>
              <a:rPr lang="es-ES_tradnl" sz="4000" dirty="0" smtClean="0">
                <a:latin typeface="Calibri" charset="0"/>
              </a:rPr>
              <a:t> </a:t>
            </a:r>
            <a:r>
              <a:rPr lang="es-ES_tradnl" sz="4000" dirty="0" err="1" smtClean="0">
                <a:latin typeface="Calibri" charset="0"/>
              </a:rPr>
              <a:t>estetikoa</a:t>
            </a:r>
            <a:endParaRPr lang="es-ES_tradnl" sz="4000" dirty="0">
              <a:latin typeface="Calibri" charset="0"/>
            </a:endParaRP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250825" y="1557338"/>
            <a:ext cx="5267325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 err="1" smtClean="0">
                <a:latin typeface="Calibri" charset="0"/>
              </a:rPr>
              <a:t>Inspirazio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iturria</a:t>
            </a:r>
            <a:endParaRPr lang="es-ES" dirty="0" smtClean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" dirty="0" err="1" smtClean="0">
                <a:latin typeface="Calibri" charset="0"/>
              </a:rPr>
              <a:t>Sormena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pizten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dute</a:t>
            </a:r>
            <a:endParaRPr lang="es-ES" dirty="0" smtClean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" dirty="0" err="1" smtClean="0">
                <a:latin typeface="Calibri" charset="0"/>
              </a:rPr>
              <a:t>Oreka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sentsazioa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ematen</a:t>
            </a:r>
            <a:r>
              <a:rPr lang="es-ES" dirty="0" smtClean="0">
                <a:latin typeface="Calibri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s-ES" dirty="0" err="1" smtClean="0">
                <a:latin typeface="Calibri" charset="0"/>
              </a:rPr>
              <a:t>Diseinatutako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paisaietan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sartu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dira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aintzinakotasuna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transmititzeko</a:t>
            </a:r>
            <a:endParaRPr lang="es-ES" dirty="0" smtClean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" dirty="0" err="1" smtClean="0">
                <a:latin typeface="Calibri" charset="0"/>
              </a:rPr>
              <a:t>Batzuen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ustez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itsusiak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dira</a:t>
            </a:r>
            <a:r>
              <a:rPr lang="es-ES" dirty="0" smtClean="0">
                <a:latin typeface="Calibri" charset="0"/>
              </a:rPr>
              <a:t>: </a:t>
            </a:r>
            <a:r>
              <a:rPr lang="es-ES" dirty="0" err="1" smtClean="0">
                <a:latin typeface="Calibri" charset="0"/>
              </a:rPr>
              <a:t>eztabaida</a:t>
            </a:r>
            <a:r>
              <a:rPr lang="es-ES" dirty="0" smtClean="0">
                <a:latin typeface="Calibri" charset="0"/>
              </a:rPr>
              <a:t>!!! </a:t>
            </a:r>
          </a:p>
          <a:p>
            <a:endParaRPr lang="es-ES" dirty="0">
              <a:latin typeface="Calibri" charset="0"/>
            </a:endParaRPr>
          </a:p>
        </p:txBody>
      </p:sp>
      <p:pic>
        <p:nvPicPr>
          <p:cNvPr id="37892" name="Picture 2" descr="E:\Recovered Data\Study Tour\France3\France3 0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557338"/>
            <a:ext cx="3294062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Box 4"/>
          <p:cNvSpPr txBox="1">
            <a:spLocks noChangeArrowheads="1"/>
          </p:cNvSpPr>
          <p:nvPr/>
        </p:nvSpPr>
        <p:spPr bwMode="auto">
          <a:xfrm>
            <a:off x="5713413" y="5984875"/>
            <a:ext cx="2771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1800" dirty="0" err="1" smtClean="0">
                <a:latin typeface="Arial" charset="0"/>
              </a:rPr>
              <a:t>Argazkia</a:t>
            </a:r>
            <a:r>
              <a:rPr lang="en-GB" sz="1800" dirty="0" smtClean="0">
                <a:latin typeface="Arial" charset="0"/>
              </a:rPr>
              <a:t>: </a:t>
            </a:r>
            <a:r>
              <a:rPr lang="en-GB" sz="1800" dirty="0">
                <a:latin typeface="Arial" charset="0"/>
              </a:rPr>
              <a:t>Helen Read</a:t>
            </a:r>
          </a:p>
        </p:txBody>
      </p:sp>
    </p:spTree>
    <p:extLst>
      <p:ext uri="{BB962C8B-B14F-4D97-AF65-F5344CB8AC3E}">
        <p14:creationId xmlns:p14="http://schemas.microsoft.com/office/powerpoint/2010/main" val="22728471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sz="4800" dirty="0" err="1" smtClean="0">
                <a:latin typeface="Calibri" charset="0"/>
              </a:rPr>
              <a:t>Bestelako</a:t>
            </a:r>
            <a:r>
              <a:rPr lang="en-GB" sz="4800" dirty="0" smtClean="0">
                <a:latin typeface="Calibri" charset="0"/>
              </a:rPr>
              <a:t> </a:t>
            </a:r>
            <a:r>
              <a:rPr lang="en-GB" sz="4800" dirty="0" err="1" smtClean="0">
                <a:latin typeface="Calibri" charset="0"/>
              </a:rPr>
              <a:t>balioak</a:t>
            </a:r>
            <a:endParaRPr lang="en-GB" sz="4800" dirty="0">
              <a:latin typeface="Calibri" charset="0"/>
            </a:endParaRP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4246563" cy="4525963"/>
          </a:xfrm>
        </p:spPr>
        <p:txBody>
          <a:bodyPr/>
          <a:lstStyle/>
          <a:p>
            <a:pPr eaLnBrk="1" hangingPunct="1"/>
            <a:r>
              <a:rPr lang="en-GB" sz="3000" dirty="0" err="1" smtClean="0">
                <a:latin typeface="Calibri" charset="0"/>
              </a:rPr>
              <a:t>Paisaiazkoak</a:t>
            </a:r>
            <a:endParaRPr lang="en-GB" sz="3000" dirty="0">
              <a:latin typeface="Calibri" charset="0"/>
            </a:endParaRPr>
          </a:p>
          <a:p>
            <a:pPr eaLnBrk="1" hangingPunct="1"/>
            <a:r>
              <a:rPr lang="en-GB" sz="3000" dirty="0" err="1" smtClean="0">
                <a:latin typeface="Calibri" charset="0"/>
              </a:rPr>
              <a:t>Ekosistemarako</a:t>
            </a:r>
            <a:r>
              <a:rPr lang="en-GB" sz="3000" dirty="0" smtClean="0">
                <a:latin typeface="Calibri" charset="0"/>
              </a:rPr>
              <a:t>: </a:t>
            </a:r>
            <a:r>
              <a:rPr lang="en-GB" sz="3000" dirty="0" err="1" smtClean="0">
                <a:latin typeface="Calibri" charset="0"/>
              </a:rPr>
              <a:t>itzala</a:t>
            </a:r>
            <a:r>
              <a:rPr lang="en-GB" sz="3000" dirty="0" smtClean="0">
                <a:latin typeface="Calibri" charset="0"/>
              </a:rPr>
              <a:t>...</a:t>
            </a:r>
            <a:endParaRPr lang="en-GB" sz="3000" dirty="0">
              <a:latin typeface="Calibri" charset="0"/>
            </a:endParaRPr>
          </a:p>
          <a:p>
            <a:pPr eaLnBrk="1" hangingPunct="1"/>
            <a:r>
              <a:rPr lang="en-GB" sz="3000" dirty="0" err="1" smtClean="0">
                <a:latin typeface="Calibri" charset="0"/>
              </a:rPr>
              <a:t>Erreserba</a:t>
            </a:r>
            <a:r>
              <a:rPr lang="en-GB" sz="3000" dirty="0" smtClean="0">
                <a:latin typeface="Calibri" charset="0"/>
              </a:rPr>
              <a:t> </a:t>
            </a:r>
            <a:r>
              <a:rPr lang="en-GB" sz="3000" dirty="0" err="1" smtClean="0">
                <a:latin typeface="Calibri" charset="0"/>
              </a:rPr>
              <a:t>genetiko</a:t>
            </a:r>
            <a:r>
              <a:rPr lang="en-GB" sz="3000" dirty="0" smtClean="0">
                <a:latin typeface="Calibri" charset="0"/>
              </a:rPr>
              <a:t> </a:t>
            </a:r>
            <a:r>
              <a:rPr lang="en-GB" sz="3000" dirty="0" err="1" smtClean="0">
                <a:latin typeface="Calibri" charset="0"/>
              </a:rPr>
              <a:t>garrantzitsua</a:t>
            </a:r>
            <a:r>
              <a:rPr lang="en-GB" sz="3000" dirty="0" smtClean="0">
                <a:latin typeface="Calibri" charset="0"/>
              </a:rPr>
              <a:t> (</a:t>
            </a:r>
            <a:r>
              <a:rPr lang="en-GB" sz="3000" dirty="0" err="1" smtClean="0">
                <a:latin typeface="Calibri" charset="0"/>
              </a:rPr>
              <a:t>adibidez</a:t>
            </a:r>
            <a:r>
              <a:rPr lang="en-GB" sz="3000" dirty="0" smtClean="0">
                <a:latin typeface="Calibri" charset="0"/>
              </a:rPr>
              <a:t>, </a:t>
            </a:r>
            <a:r>
              <a:rPr lang="en-GB" sz="3000" dirty="0" err="1" smtClean="0">
                <a:latin typeface="Calibri" charset="0"/>
              </a:rPr>
              <a:t>aniztasun</a:t>
            </a:r>
            <a:r>
              <a:rPr lang="en-GB" sz="3000" dirty="0" smtClean="0">
                <a:latin typeface="Calibri" charset="0"/>
              </a:rPr>
              <a:t> </a:t>
            </a:r>
            <a:r>
              <a:rPr lang="en-GB" sz="3000" dirty="0" err="1" smtClean="0">
                <a:latin typeface="Calibri" charset="0"/>
              </a:rPr>
              <a:t>gehiago</a:t>
            </a:r>
            <a:r>
              <a:rPr lang="en-GB" sz="3000" dirty="0" smtClean="0">
                <a:latin typeface="Calibri" charset="0"/>
              </a:rPr>
              <a:t>, </a:t>
            </a:r>
            <a:r>
              <a:rPr lang="en-GB" sz="3000" dirty="0" err="1" smtClean="0">
                <a:latin typeface="Calibri" charset="0"/>
              </a:rPr>
              <a:t>erabilgarria</a:t>
            </a:r>
            <a:r>
              <a:rPr lang="en-GB" sz="3000" dirty="0" smtClean="0">
                <a:latin typeface="Calibri" charset="0"/>
              </a:rPr>
              <a:t> </a:t>
            </a:r>
            <a:r>
              <a:rPr lang="en-GB" sz="3000" dirty="0" err="1" smtClean="0">
                <a:latin typeface="Calibri" charset="0"/>
              </a:rPr>
              <a:t>gaixotasunei</a:t>
            </a:r>
            <a:r>
              <a:rPr lang="en-GB" sz="3000" dirty="0" smtClean="0">
                <a:latin typeface="Calibri" charset="0"/>
              </a:rPr>
              <a:t> eta  </a:t>
            </a:r>
            <a:r>
              <a:rPr lang="en-GB" sz="3000" dirty="0" err="1" smtClean="0">
                <a:latin typeface="Calibri" charset="0"/>
              </a:rPr>
              <a:t>aldaketa</a:t>
            </a:r>
            <a:r>
              <a:rPr lang="en-GB" sz="3000" dirty="0" smtClean="0">
                <a:latin typeface="Calibri" charset="0"/>
              </a:rPr>
              <a:t> </a:t>
            </a:r>
            <a:r>
              <a:rPr lang="en-GB" sz="3000" dirty="0" err="1" smtClean="0">
                <a:latin typeface="Calibri" charset="0"/>
              </a:rPr>
              <a:t>klimatikoari</a:t>
            </a:r>
            <a:r>
              <a:rPr lang="en-GB" sz="3000" dirty="0" smtClean="0">
                <a:latin typeface="Calibri" charset="0"/>
              </a:rPr>
              <a:t> </a:t>
            </a:r>
            <a:r>
              <a:rPr lang="en-GB" sz="3000" dirty="0" err="1" smtClean="0">
                <a:latin typeface="Calibri" charset="0"/>
              </a:rPr>
              <a:t>aurre</a:t>
            </a:r>
            <a:r>
              <a:rPr lang="en-GB" sz="3000" dirty="0" smtClean="0">
                <a:latin typeface="Calibri" charset="0"/>
              </a:rPr>
              <a:t> </a:t>
            </a:r>
            <a:r>
              <a:rPr lang="en-GB" sz="3000" dirty="0" err="1" smtClean="0">
                <a:latin typeface="Calibri" charset="0"/>
              </a:rPr>
              <a:t>egiteko</a:t>
            </a:r>
            <a:r>
              <a:rPr lang="en-GB" sz="3000" dirty="0" smtClean="0">
                <a:latin typeface="Calibri" charset="0"/>
              </a:rPr>
              <a:t>)</a:t>
            </a:r>
            <a:endParaRPr lang="en-GB" sz="3000" dirty="0">
              <a:latin typeface="Calibri" charset="0"/>
            </a:endParaRPr>
          </a:p>
          <a:p>
            <a:endParaRPr lang="en-GB" sz="3000" dirty="0">
              <a:latin typeface="Calibri" charset="0"/>
            </a:endParaRPr>
          </a:p>
        </p:txBody>
      </p:sp>
      <p:pic>
        <p:nvPicPr>
          <p:cNvPr id="389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2"/>
          <a:stretch>
            <a:fillRect/>
          </a:stretch>
        </p:blipFill>
        <p:spPr bwMode="auto">
          <a:xfrm>
            <a:off x="4067175" y="1887538"/>
            <a:ext cx="507682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Box 4"/>
          <p:cNvSpPr txBox="1">
            <a:spLocks noChangeArrowheads="1"/>
          </p:cNvSpPr>
          <p:nvPr/>
        </p:nvSpPr>
        <p:spPr bwMode="auto">
          <a:xfrm>
            <a:off x="4500563" y="6237288"/>
            <a:ext cx="4643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sv-SE" sz="1800" dirty="0" smtClean="0">
                <a:latin typeface="Arial" charset="0"/>
              </a:rPr>
              <a:t>Argazkia: </a:t>
            </a:r>
            <a:r>
              <a:rPr lang="sv-SE" sz="1800" dirty="0">
                <a:latin typeface="Arial" charset="0"/>
              </a:rPr>
              <a:t>Vikki Bengtsson, Epping Forest</a:t>
            </a:r>
            <a:endParaRPr lang="en-GB" sz="1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7892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5450" y="116632"/>
            <a:ext cx="8229600" cy="1139825"/>
          </a:xfrm>
        </p:spPr>
        <p:txBody>
          <a:bodyPr/>
          <a:lstStyle/>
          <a:p>
            <a:pPr eaLnBrk="1" hangingPunct="1"/>
            <a:r>
              <a:rPr lang="sv-SE" sz="4800" dirty="0" smtClean="0">
                <a:latin typeface="Calibri" charset="0"/>
                <a:cs typeface="ＭＳ Ｐゴシック" charset="0"/>
              </a:rPr>
              <a:t>Definizioen adibideak</a:t>
            </a:r>
            <a:endParaRPr lang="sv-SE" sz="2800" dirty="0">
              <a:latin typeface="Calibri" charset="0"/>
              <a:cs typeface="ＭＳ Ｐゴシック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sv-SE" sz="2800" dirty="0" smtClean="0">
                <a:latin typeface="Calibri" charset="0"/>
              </a:rPr>
              <a:t>Zuhaitza zaharra da diametrok metro 1 duenean edo hustua dagoenean. </a:t>
            </a:r>
            <a:endParaRPr lang="sv-SE" sz="2800" dirty="0">
              <a:latin typeface="Calibri" charset="0"/>
            </a:endParaRPr>
          </a:p>
          <a:p>
            <a:pPr eaLnBrk="1" hangingPunct="1"/>
            <a:r>
              <a:rPr lang="en-GB" sz="2800" dirty="0" err="1" smtClean="0">
                <a:latin typeface="Calibri" charset="0"/>
              </a:rPr>
              <a:t>Interes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biologikoa</a:t>
            </a:r>
            <a:r>
              <a:rPr lang="en-GB" sz="2800" dirty="0" smtClean="0">
                <a:latin typeface="Calibri" charset="0"/>
              </a:rPr>
              <a:t>, </a:t>
            </a:r>
            <a:r>
              <a:rPr lang="en-GB" sz="2800" dirty="0" err="1" smtClean="0">
                <a:latin typeface="Calibri" charset="0"/>
              </a:rPr>
              <a:t>kulturala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edo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estetikoa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duen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zuhaitzak</a:t>
            </a:r>
            <a:r>
              <a:rPr lang="en-GB" sz="2800" dirty="0" smtClean="0">
                <a:latin typeface="Calibri" charset="0"/>
              </a:rPr>
              <a:t>, </a:t>
            </a:r>
            <a:r>
              <a:rPr lang="en-GB" sz="2800" dirty="0" err="1" smtClean="0">
                <a:latin typeface="Calibri" charset="0"/>
              </a:rPr>
              <a:t>adinagatik</a:t>
            </a:r>
            <a:r>
              <a:rPr lang="en-GB" sz="2800" dirty="0" smtClean="0">
                <a:latin typeface="Calibri" charset="0"/>
              </a:rPr>
              <a:t>, </a:t>
            </a:r>
            <a:r>
              <a:rPr lang="en-GB" sz="2800" dirty="0" err="1" smtClean="0">
                <a:latin typeface="Calibri" charset="0"/>
              </a:rPr>
              <a:t>tamainagatik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edo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egoeragatik</a:t>
            </a:r>
            <a:r>
              <a:rPr lang="en-GB" sz="2800" dirty="0" smtClean="0">
                <a:latin typeface="Calibri" charset="0"/>
              </a:rPr>
              <a:t>.</a:t>
            </a:r>
          </a:p>
          <a:p>
            <a:pPr eaLnBrk="1" hangingPunct="1"/>
            <a:endParaRPr lang="sv-SE" sz="2800" dirty="0">
              <a:latin typeface="Calibri" charset="0"/>
              <a:cs typeface="ＭＳ Ｐゴシック" charset="0"/>
            </a:endParaRPr>
          </a:p>
          <a:p>
            <a:pPr eaLnBrk="1" hangingPunct="1"/>
            <a:endParaRPr lang="sv-SE" sz="2800" dirty="0">
              <a:latin typeface="Calibri" charset="0"/>
              <a:cs typeface="ＭＳ Ｐゴシック" charset="0"/>
            </a:endParaRPr>
          </a:p>
        </p:txBody>
      </p:sp>
      <p:pic>
        <p:nvPicPr>
          <p:cNvPr id="39940" name="Picture 5" descr="DSCN27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681163"/>
            <a:ext cx="4154487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TextBox 6"/>
          <p:cNvSpPr txBox="1">
            <a:spLocks noChangeArrowheads="1"/>
          </p:cNvSpPr>
          <p:nvPr/>
        </p:nvSpPr>
        <p:spPr bwMode="auto">
          <a:xfrm>
            <a:off x="4500563" y="5735638"/>
            <a:ext cx="4103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1800" dirty="0" err="1">
                <a:latin typeface="Arial" charset="0"/>
              </a:rPr>
              <a:t>F</a:t>
            </a:r>
            <a:r>
              <a:rPr lang="en-GB" sz="1800" dirty="0" err="1" smtClean="0">
                <a:latin typeface="Arial" charset="0"/>
              </a:rPr>
              <a:t>oto</a:t>
            </a:r>
            <a:r>
              <a:rPr lang="en-GB" sz="1800" dirty="0">
                <a:latin typeface="Arial" charset="0"/>
              </a:rPr>
              <a:t>: Vikki </a:t>
            </a:r>
            <a:r>
              <a:rPr lang="en-GB" sz="1800" dirty="0" err="1">
                <a:latin typeface="Arial" charset="0"/>
              </a:rPr>
              <a:t>Bengtsson</a:t>
            </a:r>
            <a:r>
              <a:rPr lang="en-GB" sz="1800" dirty="0">
                <a:latin typeface="Arial" charset="0"/>
              </a:rPr>
              <a:t>, </a:t>
            </a:r>
            <a:r>
              <a:rPr lang="en-GB" sz="1800" dirty="0" err="1">
                <a:latin typeface="Arial" charset="0"/>
              </a:rPr>
              <a:t>Hallstad</a:t>
            </a:r>
            <a:r>
              <a:rPr lang="en-GB" sz="1800" dirty="0">
                <a:latin typeface="Arial" charset="0"/>
              </a:rPr>
              <a:t> </a:t>
            </a:r>
            <a:r>
              <a:rPr lang="en-GB" sz="1800" dirty="0" err="1">
                <a:latin typeface="Arial" charset="0"/>
              </a:rPr>
              <a:t>Ängar</a:t>
            </a:r>
            <a:r>
              <a:rPr lang="en-GB" sz="1800" dirty="0">
                <a:latin typeface="Arial" charset="0"/>
              </a:rPr>
              <a:t>, </a:t>
            </a:r>
            <a:r>
              <a:rPr lang="en-GB" sz="1800" dirty="0" err="1" smtClean="0">
                <a:latin typeface="Arial" charset="0"/>
              </a:rPr>
              <a:t>Suecia</a:t>
            </a:r>
            <a:endParaRPr lang="en-GB" sz="1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77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0400" y="1724025"/>
            <a:ext cx="5835650" cy="3875088"/>
          </a:xfrm>
          <a:noFill/>
        </p:spPr>
      </p:pic>
      <p:sp>
        <p:nvSpPr>
          <p:cNvPr id="91138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Ondorioa</a:t>
            </a:r>
            <a:endParaRPr lang="en-GB" dirty="0">
              <a:latin typeface="Calibri" charset="0"/>
            </a:endParaRPr>
          </a:p>
        </p:txBody>
      </p:sp>
      <p:sp>
        <p:nvSpPr>
          <p:cNvPr id="91139" name="Content Placeholder 2"/>
          <p:cNvSpPr>
            <a:spLocks noGrp="1"/>
          </p:cNvSpPr>
          <p:nvPr>
            <p:ph sz="half" idx="1"/>
          </p:nvPr>
        </p:nvSpPr>
        <p:spPr>
          <a:xfrm>
            <a:off x="107950" y="981075"/>
            <a:ext cx="3383930" cy="5400675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Komunitate anitzak eta aberatsak espezietan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Bakanak eta espezializatuak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Onddoak funtsezkoak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Prozesu naturalak, funtsezkoak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Zuhaitzen populazio iraunkorrak, ezinbestekoak</a:t>
            </a:r>
            <a:endParaRPr lang="sv-SE" dirty="0">
              <a:latin typeface="Calibri" charset="0"/>
            </a:endParaRPr>
          </a:p>
        </p:txBody>
      </p:sp>
      <p:sp>
        <p:nvSpPr>
          <p:cNvPr id="91140" name="TextBox 4"/>
          <p:cNvSpPr txBox="1">
            <a:spLocks noChangeArrowheads="1"/>
          </p:cNvSpPr>
          <p:nvPr/>
        </p:nvSpPr>
        <p:spPr bwMode="auto">
          <a:xfrm>
            <a:off x="4356100" y="5229225"/>
            <a:ext cx="47879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 </a:t>
            </a:r>
            <a:r>
              <a:rPr lang="sv-SE" sz="1800" dirty="0">
                <a:solidFill>
                  <a:schemeClr val="bg1"/>
                </a:solidFill>
              </a:rPr>
              <a:t>Vikki Bengtsson, </a:t>
            </a:r>
            <a:r>
              <a:rPr lang="sv-SE" sz="1800" dirty="0" smtClean="0">
                <a:solidFill>
                  <a:schemeClr val="bg1"/>
                </a:solidFill>
              </a:rPr>
              <a:t>Errumania 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3. ariketa: Irteera</a:t>
            </a:r>
            <a:endParaRPr lang="en-GB" dirty="0">
              <a:latin typeface="Calibr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2814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Karpeta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Boligrafoa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Landa-fitxa bat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Oinetakoak/zira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v-SE" dirty="0" smtClean="0">
                <a:ea typeface="+mn-ea"/>
                <a:cs typeface="+mn-cs"/>
              </a:rPr>
              <a:t>Ura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sv-SE" dirty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sv-SE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sv-SE" dirty="0" smtClean="0"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GB" dirty="0" smtClean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Title 4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Landa-fitxa</a:t>
            </a:r>
            <a:endParaRPr lang="en-GB" dirty="0">
              <a:latin typeface="Calibri" charset="0"/>
            </a:endParaRPr>
          </a:p>
        </p:txBody>
      </p:sp>
      <p:pic>
        <p:nvPicPr>
          <p:cNvPr id="5" name="Marcador de contenido 4" descr="Field form_VETree_final_140206_SP.pdf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87" b="11087"/>
          <a:stretch>
            <a:fillRect/>
          </a:stretch>
        </p:blipFill>
        <p:spPr>
          <a:xfrm>
            <a:off x="240569" y="1412776"/>
            <a:ext cx="8903431" cy="4968552"/>
          </a:xfr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Zuhaitz beteranoen </a:t>
            </a:r>
            <a:r>
              <a:rPr lang="sv-SE" dirty="0" smtClean="0">
                <a:latin typeface="Calibri" charset="0"/>
              </a:rPr>
              <a:t/>
            </a:r>
            <a:br>
              <a:rPr lang="sv-SE" dirty="0" smtClean="0">
                <a:latin typeface="Calibri" charset="0"/>
              </a:rPr>
            </a:br>
            <a:r>
              <a:rPr lang="sv-SE" dirty="0" smtClean="0">
                <a:latin typeface="Calibri" charset="0"/>
              </a:rPr>
              <a:t>kudeaketa</a:t>
            </a:r>
            <a:endParaRPr lang="en-GB" dirty="0">
              <a:latin typeface="Calibri" charset="0"/>
            </a:endParaRPr>
          </a:p>
        </p:txBody>
      </p:sp>
      <p:sp>
        <p:nvSpPr>
          <p:cNvPr id="1024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sv-SE" dirty="0" smtClean="0">
                <a:latin typeface="Calibri" charset="0"/>
              </a:rPr>
              <a:t>Helburuak: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Erabakitzea noiz eta non den egokia kudeaketa zuhaitz zaharrentzat eta bere ingurunerako. 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Zuhaitz zaharren kudeaketa egokirako arau </a:t>
            </a:r>
            <a:r>
              <a:rPr lang="sv-SE" dirty="0">
                <a:latin typeface="Calibri" charset="0"/>
              </a:rPr>
              <a:t>sinpleak ematea </a:t>
            </a:r>
          </a:p>
          <a:p>
            <a:pPr eaLnBrk="1" hangingPunct="1"/>
            <a:r>
              <a:rPr lang="sv-SE" dirty="0" smtClean="0">
                <a:latin typeface="Calibri" charset="0"/>
              </a:rPr>
              <a:t>Kalten aurrean zuhaitzek erabiltzen dituzten hiru estrategia natural</a:t>
            </a:r>
            <a:endParaRPr lang="en-GB" dirty="0">
              <a:latin typeface="Calibri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4. ariketa: Sustraiak</a:t>
            </a:r>
            <a:endParaRPr lang="en-GB" dirty="0">
              <a:latin typeface="Calibri" charset="0"/>
            </a:endParaRPr>
          </a:p>
        </p:txBody>
      </p:sp>
      <p:sp>
        <p:nvSpPr>
          <p:cNvPr id="1044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Egia / Gezurra saioa</a:t>
            </a:r>
            <a:endParaRPr lang="en-GB" dirty="0">
              <a:latin typeface="Calibri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Title 5"/>
          <p:cNvSpPr>
            <a:spLocks noGrp="1"/>
          </p:cNvSpPr>
          <p:nvPr>
            <p:ph type="title"/>
          </p:nvPr>
        </p:nvSpPr>
        <p:spPr>
          <a:xfrm>
            <a:off x="481831" y="125413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Zuhaitzek tokia behar dute!</a:t>
            </a:r>
            <a:endParaRPr lang="en-GB" dirty="0">
              <a:latin typeface="Calibri" charset="0"/>
            </a:endParaRPr>
          </a:p>
        </p:txBody>
      </p:sp>
      <p:pic>
        <p:nvPicPr>
          <p:cNvPr id="106498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268413"/>
            <a:ext cx="8429625" cy="5589587"/>
          </a:xfrm>
        </p:spPr>
      </p:pic>
      <p:sp>
        <p:nvSpPr>
          <p:cNvPr id="106499" name="TextBox 6"/>
          <p:cNvSpPr txBox="1">
            <a:spLocks noChangeArrowheads="1"/>
          </p:cNvSpPr>
          <p:nvPr/>
        </p:nvSpPr>
        <p:spPr bwMode="auto">
          <a:xfrm>
            <a:off x="5292725" y="1268413"/>
            <a:ext cx="34194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/>
              <a:t>Argazkia</a:t>
            </a:r>
            <a:r>
              <a:rPr lang="en-GB" sz="1800" dirty="0" smtClean="0"/>
              <a:t>: </a:t>
            </a:r>
            <a:r>
              <a:rPr lang="en-GB" sz="1800" dirty="0"/>
              <a:t>Vikki </a:t>
            </a:r>
            <a:r>
              <a:rPr lang="en-GB" sz="1800" dirty="0" err="1"/>
              <a:t>Bengtsson</a:t>
            </a:r>
            <a:r>
              <a:rPr lang="en-GB" sz="1800" dirty="0"/>
              <a:t>, Suffolk, </a:t>
            </a:r>
            <a:r>
              <a:rPr lang="en-GB" sz="1800" dirty="0" err="1" smtClean="0"/>
              <a:t>Ingalaterra</a:t>
            </a:r>
            <a:endParaRPr lang="en-GB" sz="18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ChangeArrowheads="1"/>
          </p:cNvSpPr>
          <p:nvPr/>
        </p:nvSpPr>
        <p:spPr bwMode="auto">
          <a:xfrm>
            <a:off x="363290" y="1825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sv-SE" sz="4400" dirty="0" smtClean="0">
                <a:latin typeface="+mj-lt"/>
                <a:ea typeface="+mj-ea"/>
                <a:cs typeface="+mj-cs"/>
              </a:rPr>
              <a:t>Sustraien babeserako Eremua</a:t>
            </a:r>
            <a:endParaRPr lang="sv-SE" sz="4400" dirty="0">
              <a:latin typeface="+mj-lt"/>
              <a:ea typeface="+mj-ea"/>
              <a:cs typeface="+mj-cs"/>
            </a:endParaRPr>
          </a:p>
        </p:txBody>
      </p:sp>
      <p:pic>
        <p:nvPicPr>
          <p:cNvPr id="108546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59"/>
          <a:stretch>
            <a:fillRect/>
          </a:stretch>
        </p:blipFill>
        <p:spPr bwMode="auto">
          <a:xfrm>
            <a:off x="1258888" y="1325563"/>
            <a:ext cx="6194425" cy="457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Båge 9"/>
          <p:cNvSpPr/>
          <p:nvPr/>
        </p:nvSpPr>
        <p:spPr>
          <a:xfrm>
            <a:off x="323850" y="1714500"/>
            <a:ext cx="8001000" cy="7715250"/>
          </a:xfrm>
          <a:prstGeom prst="arc">
            <a:avLst>
              <a:gd name="adj1" fmla="val 10803111"/>
              <a:gd name="adj2" fmla="val 0"/>
            </a:avLst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cxnSp>
        <p:nvCxnSpPr>
          <p:cNvPr id="12" name="Rak pil 11"/>
          <p:cNvCxnSpPr/>
          <p:nvPr/>
        </p:nvCxnSpPr>
        <p:spPr>
          <a:xfrm>
            <a:off x="4500563" y="5500688"/>
            <a:ext cx="3786187" cy="1587"/>
          </a:xfrm>
          <a:prstGeom prst="straightConnector1">
            <a:avLst/>
          </a:prstGeom>
          <a:ln w="222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8313" y="5899150"/>
            <a:ext cx="7713662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sv-SE" sz="2800" dirty="0">
                <a:latin typeface="+mj-lt"/>
                <a:ea typeface="+mj-ea"/>
                <a:cs typeface="+mj-cs"/>
              </a:rPr>
              <a:t>15 </a:t>
            </a:r>
            <a:r>
              <a:rPr lang="sv-SE" sz="2800">
                <a:latin typeface="+mj-lt"/>
                <a:ea typeface="+mj-ea"/>
                <a:cs typeface="+mj-cs"/>
              </a:rPr>
              <a:t>x </a:t>
            </a:r>
            <a:r>
              <a:rPr lang="sv-SE" sz="2800" smtClean="0">
                <a:latin typeface="+mj-lt"/>
                <a:ea typeface="+mj-ea"/>
                <a:cs typeface="+mj-cs"/>
              </a:rPr>
              <a:t>enborraren </a:t>
            </a:r>
            <a:r>
              <a:rPr lang="sv-SE" sz="2800" dirty="0" smtClean="0">
                <a:latin typeface="+mj-lt"/>
                <a:ea typeface="+mj-ea"/>
                <a:cs typeface="+mj-cs"/>
              </a:rPr>
              <a:t>diametroa edo adaburuaren proiekzio-mugatik 5m haratago  </a:t>
            </a:r>
            <a:r>
              <a:rPr lang="sv-SE" sz="2800" dirty="0">
                <a:latin typeface="+mj-lt"/>
                <a:ea typeface="+mj-ea"/>
                <a:cs typeface="+mj-cs"/>
              </a:rPr>
              <a:t>- </a:t>
            </a:r>
            <a:r>
              <a:rPr lang="sv-SE" sz="2800" dirty="0" smtClean="0">
                <a:latin typeface="+mj-lt"/>
                <a:ea typeface="+mj-ea"/>
                <a:cs typeface="+mj-cs"/>
              </a:rPr>
              <a:t>bietarik handiena! </a:t>
            </a:r>
            <a:endParaRPr lang="en-GB" sz="2800" dirty="0">
              <a:latin typeface="+mj-lt"/>
              <a:ea typeface="+mj-ea"/>
              <a:cs typeface="+mj-cs"/>
            </a:endParaRPr>
          </a:p>
        </p:txBody>
      </p:sp>
      <p:sp>
        <p:nvSpPr>
          <p:cNvPr id="108550" name="TextBox 6"/>
          <p:cNvSpPr txBox="1">
            <a:spLocks noChangeArrowheads="1"/>
          </p:cNvSpPr>
          <p:nvPr/>
        </p:nvSpPr>
        <p:spPr bwMode="auto">
          <a:xfrm>
            <a:off x="1258888" y="1390650"/>
            <a:ext cx="41036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/>
              <a:t>Argazkia</a:t>
            </a:r>
            <a:r>
              <a:rPr lang="en-GB" sz="1800" dirty="0" smtClean="0"/>
              <a:t>: </a:t>
            </a:r>
            <a:r>
              <a:rPr lang="en-GB" sz="1800" dirty="0"/>
              <a:t>Vikki </a:t>
            </a:r>
            <a:r>
              <a:rPr lang="en-GB" sz="1800" dirty="0" err="1"/>
              <a:t>Bengtsson</a:t>
            </a:r>
            <a:r>
              <a:rPr lang="en-GB" sz="1800" dirty="0"/>
              <a:t>, Suffolk, </a:t>
            </a:r>
            <a:r>
              <a:rPr lang="en-GB" sz="1800" dirty="0" err="1" smtClean="0"/>
              <a:t>Ingalaterra</a:t>
            </a:r>
            <a:endParaRPr lang="en-GB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en-GB" sz="4000" dirty="0" err="1" smtClean="0">
                <a:latin typeface="Calibri" charset="0"/>
              </a:rPr>
              <a:t>Nondik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err="1" smtClean="0">
                <a:latin typeface="Calibri" charset="0"/>
              </a:rPr>
              <a:t>datoz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smtClean="0">
                <a:latin typeface="Calibri" charset="0"/>
              </a:rPr>
              <a:t/>
            </a:r>
            <a:br>
              <a:rPr lang="en-GB" sz="4000" dirty="0" smtClean="0">
                <a:latin typeface="Calibri" charset="0"/>
              </a:rPr>
            </a:br>
            <a:r>
              <a:rPr lang="en-GB" sz="4000" dirty="0" err="1" smtClean="0">
                <a:latin typeface="Calibri" charset="0"/>
              </a:rPr>
              <a:t>zuhaitz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err="1" smtClean="0">
                <a:latin typeface="Calibri" charset="0"/>
              </a:rPr>
              <a:t>zaharrak</a:t>
            </a:r>
            <a:r>
              <a:rPr lang="en-GB" sz="4000" dirty="0" smtClean="0">
                <a:latin typeface="Calibri" charset="0"/>
              </a:rPr>
              <a:t>?</a:t>
            </a:r>
            <a:endParaRPr lang="en-GB" sz="4000" dirty="0">
              <a:latin typeface="Calibri" charset="0"/>
            </a:endParaRPr>
          </a:p>
        </p:txBody>
      </p:sp>
      <p:pic>
        <p:nvPicPr>
          <p:cNvPr id="11059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0200" y="1341438"/>
            <a:ext cx="8489950" cy="5430837"/>
          </a:xfrm>
          <a:noFill/>
        </p:spPr>
      </p:pic>
      <p:sp>
        <p:nvSpPr>
          <p:cNvPr id="110595" name="TextBox 6"/>
          <p:cNvSpPr txBox="1">
            <a:spLocks noChangeArrowheads="1"/>
          </p:cNvSpPr>
          <p:nvPr/>
        </p:nvSpPr>
        <p:spPr bwMode="auto">
          <a:xfrm>
            <a:off x="4716463" y="6188075"/>
            <a:ext cx="41036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>
                <a:solidFill>
                  <a:schemeClr val="bg1"/>
                </a:solidFill>
              </a:rPr>
              <a:t>Argazkia</a:t>
            </a:r>
            <a:r>
              <a:rPr lang="en-GB" sz="1800" dirty="0" smtClean="0">
                <a:solidFill>
                  <a:schemeClr val="bg1"/>
                </a:solidFill>
              </a:rPr>
              <a:t>: </a:t>
            </a:r>
            <a:r>
              <a:rPr lang="en-GB" sz="1800" dirty="0">
                <a:solidFill>
                  <a:schemeClr val="bg1"/>
                </a:solidFill>
              </a:rPr>
              <a:t>Vikki </a:t>
            </a:r>
            <a:r>
              <a:rPr lang="en-GB" sz="1800" dirty="0" err="1">
                <a:solidFill>
                  <a:schemeClr val="bg1"/>
                </a:solidFill>
              </a:rPr>
              <a:t>Bengtsson</a:t>
            </a:r>
            <a:r>
              <a:rPr lang="en-GB" sz="1800" dirty="0">
                <a:solidFill>
                  <a:schemeClr val="bg1"/>
                </a:solidFill>
              </a:rPr>
              <a:t>, Windsor, </a:t>
            </a:r>
            <a:r>
              <a:rPr lang="en-GB" sz="1800" dirty="0" err="1" smtClean="0">
                <a:solidFill>
                  <a:schemeClr val="bg1"/>
                </a:solidFill>
              </a:rPr>
              <a:t>Ingalaterra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Title 1"/>
          <p:cNvSpPr>
            <a:spLocks noGrp="1"/>
          </p:cNvSpPr>
          <p:nvPr>
            <p:ph type="title"/>
          </p:nvPr>
        </p:nvSpPr>
        <p:spPr>
          <a:xfrm>
            <a:off x="-126206" y="0"/>
            <a:ext cx="9467850" cy="1143000"/>
          </a:xfrm>
        </p:spPr>
        <p:txBody>
          <a:bodyPr/>
          <a:lstStyle/>
          <a:p>
            <a:pPr eaLnBrk="1" hangingPunct="1"/>
            <a:r>
              <a:rPr lang="sv-SE" sz="3600" dirty="0" smtClean="0">
                <a:latin typeface="Calibri" charset="0"/>
              </a:rPr>
              <a:t>Adarjaleak ala </a:t>
            </a:r>
            <a:r>
              <a:rPr lang="sv-SE" sz="3600" dirty="0" smtClean="0">
                <a:latin typeface="Calibri" charset="0"/>
              </a:rPr>
              <a:t/>
            </a:r>
            <a:br>
              <a:rPr lang="sv-SE" sz="3600" dirty="0" smtClean="0">
                <a:latin typeface="Calibri" charset="0"/>
              </a:rPr>
            </a:br>
            <a:r>
              <a:rPr lang="sv-SE" sz="3600" dirty="0" smtClean="0">
                <a:latin typeface="Calibri" charset="0"/>
              </a:rPr>
              <a:t>desastre </a:t>
            </a:r>
            <a:r>
              <a:rPr lang="sv-SE" sz="3600" dirty="0" smtClean="0">
                <a:latin typeface="Calibri" charset="0"/>
              </a:rPr>
              <a:t>naturalak?</a:t>
            </a:r>
            <a:endParaRPr lang="en-GB" sz="3600" dirty="0">
              <a:latin typeface="Calibri" charset="0"/>
            </a:endParaRPr>
          </a:p>
        </p:txBody>
      </p:sp>
      <p:pic>
        <p:nvPicPr>
          <p:cNvPr id="112642" name="Content Placeholder 14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196975"/>
            <a:ext cx="3889375" cy="5854700"/>
          </a:xfrm>
        </p:spPr>
      </p:pic>
      <p:pic>
        <p:nvPicPr>
          <p:cNvPr id="112643" name="Picture 9" descr="C:\Users\Vikki\Pictures\Basque Country Oct2011\Bariabar_Aralar (8)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36"/>
          <a:stretch/>
        </p:blipFill>
        <p:spPr bwMode="auto">
          <a:xfrm>
            <a:off x="4500564" y="1196975"/>
            <a:ext cx="4057650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6" name="TextBox 2"/>
          <p:cNvSpPr txBox="1">
            <a:spLocks noChangeArrowheads="1"/>
          </p:cNvSpPr>
          <p:nvPr/>
        </p:nvSpPr>
        <p:spPr bwMode="auto">
          <a:xfrm>
            <a:off x="900113" y="1187450"/>
            <a:ext cx="7415212" cy="646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sv-SE" altLang="en-US" sz="18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Argazkiak: Vikki Bengtsson, Luminita Holban; Suedia, Espainia, Errumania</a:t>
            </a:r>
            <a:endParaRPr lang="en-GB" altLang="en-US" sz="1800" dirty="0" smtClean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pic>
        <p:nvPicPr>
          <p:cNvPr id="112645" name="Picture 8" descr="C:\Users\Vikki\Dropbox\Photos Romania Luminita\Slide 52, browsers\Sheep eating hornbeam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070350"/>
            <a:ext cx="4057650" cy="294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v-SE" dirty="0" smtClean="0">
                <a:ea typeface="+mj-ea"/>
                <a:cs typeface="+mj-cs"/>
              </a:rPr>
              <a:t>5. ariketa:</a:t>
            </a:r>
            <a:br>
              <a:rPr lang="sv-SE" dirty="0" smtClean="0">
                <a:ea typeface="+mj-ea"/>
                <a:cs typeface="+mj-cs"/>
              </a:rPr>
            </a:br>
            <a:r>
              <a:rPr lang="sv-SE" dirty="0" smtClean="0">
                <a:ea typeface="+mj-ea"/>
                <a:cs typeface="+mj-cs"/>
              </a:rPr>
              <a:t>Adarjaleak ala desastre naturalak?</a:t>
            </a:r>
            <a:endParaRPr lang="en-GB" dirty="0">
              <a:ea typeface="+mj-ea"/>
              <a:cs typeface="+mj-cs"/>
            </a:endParaRPr>
          </a:p>
        </p:txBody>
      </p:sp>
      <p:sp>
        <p:nvSpPr>
          <p:cNvPr id="114690" name="Content Placeholder 7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525962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Zer estrategia dituzte zuhaitzek bazka izateari aurre egiteko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>
                <a:latin typeface="Calibri" charset="0"/>
              </a:rPr>
              <a:t>Zer estrategia dituzte zuhaitzek </a:t>
            </a:r>
            <a:r>
              <a:rPr lang="sv-SE" dirty="0" smtClean="0">
                <a:latin typeface="Calibri" charset="0"/>
              </a:rPr>
              <a:t>birsortzeko? </a:t>
            </a:r>
            <a:endParaRPr lang="sv-SE" dirty="0">
              <a:latin typeface="Calibri" charset="0"/>
            </a:endParaRPr>
          </a:p>
          <a:p>
            <a:pPr eaLnBrk="1" hangingPunct="1"/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>
                <a:latin typeface="Calibri" charset="0"/>
              </a:rPr>
              <a:t>Zer estrategia dituzte zuhaitzek </a:t>
            </a:r>
            <a:r>
              <a:rPr lang="sv-SE" dirty="0" smtClean="0">
                <a:latin typeface="Calibri" charset="0"/>
              </a:rPr>
              <a:t>adarren galerari aurre egiteko? </a:t>
            </a:r>
            <a:endParaRPr lang="sv-SE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Estrategia naturalak</a:t>
            </a:r>
            <a:endParaRPr lang="en-GB" dirty="0">
              <a:latin typeface="Calibri" charset="0"/>
            </a:endParaRPr>
          </a:p>
        </p:txBody>
      </p:sp>
      <p:pic>
        <p:nvPicPr>
          <p:cNvPr id="116738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600200"/>
            <a:ext cx="3733800" cy="5602288"/>
          </a:xfrm>
        </p:spPr>
      </p:pic>
      <p:pic>
        <p:nvPicPr>
          <p:cNvPr id="116739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24300" y="1597025"/>
            <a:ext cx="5219700" cy="3914775"/>
          </a:xfrm>
        </p:spPr>
      </p:pic>
      <p:sp>
        <p:nvSpPr>
          <p:cNvPr id="116740" name="TextBox 1"/>
          <p:cNvSpPr txBox="1">
            <a:spLocks noChangeArrowheads="1"/>
          </p:cNvSpPr>
          <p:nvPr/>
        </p:nvSpPr>
        <p:spPr bwMode="auto">
          <a:xfrm>
            <a:off x="250825" y="1628775"/>
            <a:ext cx="30972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/>
              <a:t>Argazkia: </a:t>
            </a:r>
            <a:r>
              <a:rPr lang="sv-SE" sz="1800" dirty="0"/>
              <a:t>Vikki Bengtsson, </a:t>
            </a:r>
            <a:r>
              <a:rPr lang="sv-SE" sz="1800" dirty="0" smtClean="0"/>
              <a:t>Suedia</a:t>
            </a:r>
            <a:endParaRPr lang="en-GB" sz="1800" dirty="0"/>
          </a:p>
        </p:txBody>
      </p:sp>
      <p:sp>
        <p:nvSpPr>
          <p:cNvPr id="116741" name="TextBox 5"/>
          <p:cNvSpPr txBox="1">
            <a:spLocks noChangeArrowheads="1"/>
          </p:cNvSpPr>
          <p:nvPr/>
        </p:nvSpPr>
        <p:spPr bwMode="auto">
          <a:xfrm>
            <a:off x="6049963" y="5661025"/>
            <a:ext cx="30972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/>
              <a:t>Argazkia: </a:t>
            </a:r>
            <a:r>
              <a:rPr lang="sv-SE" sz="1800" dirty="0"/>
              <a:t>Vikki Bengtsson, </a:t>
            </a:r>
            <a:r>
              <a:rPr lang="sv-SE" sz="1800" dirty="0" smtClean="0"/>
              <a:t>Ingalaterra</a:t>
            </a:r>
            <a:endParaRPr lang="en-GB" sz="180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2"/>
          <p:cNvSpPr>
            <a:spLocks noGrp="1" noChangeArrowheads="1"/>
          </p:cNvSpPr>
          <p:nvPr>
            <p:ph type="title"/>
          </p:nvPr>
        </p:nvSpPr>
        <p:spPr>
          <a:xfrm>
            <a:off x="400546" y="3473"/>
            <a:ext cx="8229600" cy="1143000"/>
          </a:xfrm>
        </p:spPr>
        <p:txBody>
          <a:bodyPr/>
          <a:lstStyle/>
          <a:p>
            <a:pPr eaLnBrk="1" hangingPunct="1"/>
            <a:r>
              <a:rPr lang="en-GB" dirty="0" err="1" smtClean="0">
                <a:latin typeface="Calibri" charset="0"/>
              </a:rPr>
              <a:t>Prozesu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naturalak</a:t>
            </a:r>
            <a:endParaRPr lang="en-GB" dirty="0">
              <a:latin typeface="Calibri" charset="0"/>
            </a:endParaRPr>
          </a:p>
        </p:txBody>
      </p:sp>
      <p:pic>
        <p:nvPicPr>
          <p:cNvPr id="118786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466850"/>
            <a:ext cx="3382962" cy="5095875"/>
          </a:xfrm>
          <a:noFill/>
        </p:spPr>
      </p:pic>
      <p:sp>
        <p:nvSpPr>
          <p:cNvPr id="118787" name="Text Placeholder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eaLnBrk="1" hangingPunct="1">
              <a:buFont typeface="Wingdings" charset="0"/>
              <a:buNone/>
            </a:pPr>
            <a:endParaRPr lang="en-US">
              <a:latin typeface="Calibri" charset="0"/>
            </a:endParaRPr>
          </a:p>
        </p:txBody>
      </p:sp>
      <p:pic>
        <p:nvPicPr>
          <p:cNvPr id="118788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68"/>
          <a:stretch>
            <a:fillRect/>
          </a:stretch>
        </p:blipFill>
        <p:spPr bwMode="auto">
          <a:xfrm>
            <a:off x="4424363" y="1484313"/>
            <a:ext cx="418941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Box 5"/>
          <p:cNvSpPr txBox="1">
            <a:spLocks noChangeArrowheads="1"/>
          </p:cNvSpPr>
          <p:nvPr/>
        </p:nvSpPr>
        <p:spPr bwMode="auto">
          <a:xfrm>
            <a:off x="684213" y="1484313"/>
            <a:ext cx="3095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Argazkia:Tom </a:t>
            </a:r>
            <a:r>
              <a:rPr lang="sv-SE" sz="1800" dirty="0">
                <a:solidFill>
                  <a:schemeClr val="bg1"/>
                </a:solidFill>
              </a:rPr>
              <a:t>Joye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18790" name="TextBox 6"/>
          <p:cNvSpPr txBox="1">
            <a:spLocks noChangeArrowheads="1"/>
          </p:cNvSpPr>
          <p:nvPr/>
        </p:nvSpPr>
        <p:spPr bwMode="auto">
          <a:xfrm>
            <a:off x="4643438" y="1557338"/>
            <a:ext cx="2355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Argazkia:Helen </a:t>
            </a:r>
            <a:r>
              <a:rPr lang="sv-SE" sz="1800" dirty="0">
                <a:solidFill>
                  <a:schemeClr val="bg1"/>
                </a:solidFill>
              </a:rPr>
              <a:t>Read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Zuhaitzen kudeaketa</a:t>
            </a:r>
            <a:endParaRPr lang="en-GB" dirty="0">
              <a:latin typeface="Calibri" charset="0"/>
            </a:endParaRPr>
          </a:p>
        </p:txBody>
      </p:sp>
      <p:sp>
        <p:nvSpPr>
          <p:cNvPr id="120834" name="Content Placeholder 3"/>
          <p:cNvSpPr>
            <a:spLocks noGrp="1"/>
          </p:cNvSpPr>
          <p:nvPr>
            <p:ph sz="half" idx="1"/>
          </p:nvPr>
        </p:nvSpPr>
        <p:spPr>
          <a:xfrm>
            <a:off x="468313" y="1844675"/>
            <a:ext cx="4391025" cy="3844925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Zein dira gure zuhaitz beteranoen arazoak?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Noiz da egokia kudeaketa?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Zein da kudeaketa egokia?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Nola erabaki zer egin?</a:t>
            </a:r>
            <a:endParaRPr lang="sv-SE" dirty="0">
              <a:latin typeface="Calibri" charset="0"/>
            </a:endParaRPr>
          </a:p>
          <a:p>
            <a:pPr eaLnBrk="1" hangingPunct="1">
              <a:buFont typeface="Wingdings" charset="0"/>
              <a:buNone/>
            </a:pPr>
            <a:endParaRPr lang="sv-SE" dirty="0">
              <a:latin typeface="Calibri" charset="0"/>
            </a:endParaRPr>
          </a:p>
          <a:p>
            <a:pPr eaLnBrk="1" hangingPunct="1"/>
            <a:endParaRPr lang="en-GB" dirty="0">
              <a:latin typeface="Calibri" charset="0"/>
            </a:endParaRPr>
          </a:p>
        </p:txBody>
      </p:sp>
      <p:pic>
        <p:nvPicPr>
          <p:cNvPr id="120835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1225550"/>
            <a:ext cx="3582988" cy="5351463"/>
          </a:xfrm>
        </p:spPr>
      </p:pic>
      <p:sp>
        <p:nvSpPr>
          <p:cNvPr id="120836" name="TextBox 5"/>
          <p:cNvSpPr txBox="1">
            <a:spLocks noChangeArrowheads="1"/>
          </p:cNvSpPr>
          <p:nvPr/>
        </p:nvSpPr>
        <p:spPr bwMode="auto">
          <a:xfrm>
            <a:off x="5292725" y="5878513"/>
            <a:ext cx="35274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Argazkia:Brian </a:t>
            </a:r>
            <a:r>
              <a:rPr lang="sv-SE" sz="1800" dirty="0">
                <a:solidFill>
                  <a:schemeClr val="bg1"/>
                </a:solidFill>
              </a:rPr>
              <a:t>Cleckner, Hampstead Heath, </a:t>
            </a:r>
            <a:r>
              <a:rPr lang="sv-SE" sz="1800" dirty="0" smtClean="0">
                <a:solidFill>
                  <a:schemeClr val="bg1"/>
                </a:solidFill>
              </a:rPr>
              <a:t>Ingalaterra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1" name="Content Placeholder 6"/>
          <p:cNvPicPr>
            <a:picLocks noGrp="1" noChangeAspect="1"/>
          </p:cNvPicPr>
          <p:nvPr>
            <p:ph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49275"/>
            <a:ext cx="8064500" cy="5356225"/>
          </a:xfrm>
        </p:spPr>
      </p:pic>
      <p:sp>
        <p:nvSpPr>
          <p:cNvPr id="122882" name="TextBox 4"/>
          <p:cNvSpPr txBox="1">
            <a:spLocks noChangeArrowheads="1"/>
          </p:cNvSpPr>
          <p:nvPr/>
        </p:nvSpPr>
        <p:spPr bwMode="auto">
          <a:xfrm>
            <a:off x="179389" y="5876925"/>
            <a:ext cx="89646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800" dirty="0" err="1" smtClean="0"/>
              <a:t>Helburu</a:t>
            </a:r>
            <a:r>
              <a:rPr lang="en-GB" sz="2800" dirty="0" smtClean="0"/>
              <a:t> </a:t>
            </a:r>
            <a:r>
              <a:rPr lang="en-GB" sz="2800" dirty="0" err="1" smtClean="0"/>
              <a:t>nagusia</a:t>
            </a:r>
            <a:r>
              <a:rPr lang="en-GB" sz="2800" dirty="0" smtClean="0"/>
              <a:t>: </a:t>
            </a:r>
            <a:r>
              <a:rPr lang="en-GB" sz="2800" dirty="0" err="1" smtClean="0"/>
              <a:t>Sahiestezina</a:t>
            </a:r>
            <a:r>
              <a:rPr lang="en-GB" sz="2800" dirty="0" smtClean="0"/>
              <a:t> </a:t>
            </a:r>
            <a:r>
              <a:rPr lang="en-GB" sz="2800" dirty="0" err="1" smtClean="0"/>
              <a:t>ez</a:t>
            </a:r>
            <a:r>
              <a:rPr lang="en-GB" sz="2800" dirty="0" smtClean="0"/>
              <a:t> </a:t>
            </a:r>
            <a:r>
              <a:rPr lang="en-GB" sz="2800" dirty="0" err="1" smtClean="0"/>
              <a:t>bada</a:t>
            </a:r>
            <a:r>
              <a:rPr lang="en-GB" sz="2800" dirty="0" smtClean="0"/>
              <a:t>, </a:t>
            </a:r>
            <a:r>
              <a:rPr lang="en-GB" sz="2800" dirty="0" err="1" smtClean="0"/>
              <a:t>ez</a:t>
            </a:r>
            <a:r>
              <a:rPr lang="en-GB" sz="2800" dirty="0" smtClean="0"/>
              <a:t> </a:t>
            </a:r>
            <a:r>
              <a:rPr lang="en-GB" sz="2800" dirty="0" err="1" smtClean="0"/>
              <a:t>dadila</a:t>
            </a:r>
            <a:r>
              <a:rPr lang="en-GB" sz="2800" dirty="0" smtClean="0"/>
              <a:t> gal </a:t>
            </a:r>
            <a:r>
              <a:rPr lang="en-GB" sz="2800" dirty="0" err="1" smtClean="0"/>
              <a:t>ezta</a:t>
            </a:r>
            <a:r>
              <a:rPr lang="en-GB" sz="2800" dirty="0" smtClean="0"/>
              <a:t> </a:t>
            </a:r>
            <a:r>
              <a:rPr lang="en-GB" sz="2800" dirty="0" err="1" smtClean="0"/>
              <a:t>zuhaitz</a:t>
            </a:r>
            <a:r>
              <a:rPr lang="en-GB" sz="2800" dirty="0" smtClean="0"/>
              <a:t> </a:t>
            </a:r>
            <a:r>
              <a:rPr lang="en-GB" sz="2800" dirty="0" err="1" smtClean="0"/>
              <a:t>beterano</a:t>
            </a:r>
            <a:r>
              <a:rPr lang="en-GB" sz="2800" dirty="0" smtClean="0"/>
              <a:t> bat ere.</a:t>
            </a:r>
            <a:endParaRPr lang="en-GB" sz="2800" dirty="0"/>
          </a:p>
        </p:txBody>
      </p:sp>
      <p:sp>
        <p:nvSpPr>
          <p:cNvPr id="122883" name="TextBox 8"/>
          <p:cNvSpPr txBox="1">
            <a:spLocks noChangeArrowheads="1"/>
          </p:cNvSpPr>
          <p:nvPr/>
        </p:nvSpPr>
        <p:spPr bwMode="auto">
          <a:xfrm>
            <a:off x="703263" y="5445125"/>
            <a:ext cx="30972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Argazkia:Tom </a:t>
            </a:r>
            <a:r>
              <a:rPr lang="sv-SE" sz="1800" dirty="0">
                <a:solidFill>
                  <a:schemeClr val="bg1"/>
                </a:solidFill>
              </a:rPr>
              <a:t>Joye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79673"/>
            <a:ext cx="8229600" cy="1139825"/>
          </a:xfrm>
        </p:spPr>
        <p:txBody>
          <a:bodyPr/>
          <a:lstStyle/>
          <a:p>
            <a:pPr eaLnBrk="1" hangingPunct="1"/>
            <a:r>
              <a:rPr lang="sv-SE" dirty="0" smtClean="0">
                <a:latin typeface="Calibri" charset="0"/>
              </a:rPr>
              <a:t>Non daude gaur?</a:t>
            </a:r>
            <a:endParaRPr lang="sv-SE" dirty="0">
              <a:latin typeface="Calibri" charset="0"/>
            </a:endParaRPr>
          </a:p>
        </p:txBody>
      </p:sp>
      <p:pic>
        <p:nvPicPr>
          <p:cNvPr id="124930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8"/>
          <a:stretch>
            <a:fillRect/>
          </a:stretch>
        </p:blipFill>
        <p:spPr>
          <a:xfrm>
            <a:off x="971550" y="1125538"/>
            <a:ext cx="7345363" cy="5956300"/>
          </a:xfrm>
        </p:spPr>
      </p:pic>
      <p:sp>
        <p:nvSpPr>
          <p:cNvPr id="124931" name="TextBox 4"/>
          <p:cNvSpPr txBox="1">
            <a:spLocks noChangeArrowheads="1"/>
          </p:cNvSpPr>
          <p:nvPr/>
        </p:nvSpPr>
        <p:spPr bwMode="auto">
          <a:xfrm>
            <a:off x="971550" y="1196975"/>
            <a:ext cx="3095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Argazkia:Vikki </a:t>
            </a:r>
            <a:r>
              <a:rPr lang="sv-SE" sz="1800" dirty="0">
                <a:solidFill>
                  <a:schemeClr val="bg1"/>
                </a:solidFill>
              </a:rPr>
              <a:t>Bengtsson, Ekolsund avenue,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err="1" smtClean="0">
                <a:latin typeface="Calibri" charset="0"/>
              </a:rPr>
              <a:t>Zein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err="1" smtClean="0">
                <a:latin typeface="Calibri" charset="0"/>
              </a:rPr>
              <a:t>dira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err="1" smtClean="0">
                <a:latin typeface="Calibri" charset="0"/>
              </a:rPr>
              <a:t>zuhaitz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smtClean="0">
                <a:latin typeface="Calibri" charset="0"/>
              </a:rPr>
              <a:t/>
            </a:r>
            <a:br>
              <a:rPr lang="en-GB" sz="4000" dirty="0" smtClean="0">
                <a:latin typeface="Calibri" charset="0"/>
              </a:rPr>
            </a:br>
            <a:r>
              <a:rPr lang="en-GB" sz="4000" dirty="0" err="1" smtClean="0">
                <a:latin typeface="Calibri" charset="0"/>
              </a:rPr>
              <a:t>beteranoen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err="1" smtClean="0">
                <a:latin typeface="Calibri" charset="0"/>
              </a:rPr>
              <a:t>arazoak</a:t>
            </a:r>
            <a:r>
              <a:rPr lang="en-GB" sz="4000" dirty="0" smtClean="0">
                <a:latin typeface="Calibri" charset="0"/>
              </a:rPr>
              <a:t>?</a:t>
            </a:r>
            <a:endParaRPr lang="en-GB" sz="4000" dirty="0">
              <a:latin typeface="Calibri" charset="0"/>
            </a:endParaRPr>
          </a:p>
        </p:txBody>
      </p:sp>
      <p:pic>
        <p:nvPicPr>
          <p:cNvPr id="126978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557338"/>
            <a:ext cx="6337300" cy="4751387"/>
          </a:xfrm>
        </p:spPr>
      </p:pic>
      <p:sp>
        <p:nvSpPr>
          <p:cNvPr id="126979" name="TextBox 7"/>
          <p:cNvSpPr txBox="1">
            <a:spLocks noChangeArrowheads="1"/>
          </p:cNvSpPr>
          <p:nvPr/>
        </p:nvSpPr>
        <p:spPr bwMode="auto">
          <a:xfrm>
            <a:off x="3779838" y="5876925"/>
            <a:ext cx="4105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Argakia:Vikki </a:t>
            </a:r>
            <a:r>
              <a:rPr lang="sv-SE" sz="1800" dirty="0">
                <a:solidFill>
                  <a:schemeClr val="bg1"/>
                </a:solidFill>
              </a:rPr>
              <a:t>Bengtsson, </a:t>
            </a:r>
            <a:r>
              <a:rPr lang="sv-SE" sz="1800" dirty="0" smtClean="0">
                <a:solidFill>
                  <a:schemeClr val="bg1"/>
                </a:solidFill>
              </a:rPr>
              <a:t>Ingalaterra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26980" name="TextBox 4"/>
          <p:cNvSpPr txBox="1">
            <a:spLocks noChangeArrowheads="1"/>
          </p:cNvSpPr>
          <p:nvPr/>
        </p:nvSpPr>
        <p:spPr bwMode="auto">
          <a:xfrm>
            <a:off x="1547813" y="6396038"/>
            <a:ext cx="61928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dirty="0" err="1" smtClean="0"/>
              <a:t>Lehengo</a:t>
            </a:r>
            <a:r>
              <a:rPr lang="en-GB" dirty="0" smtClean="0"/>
              <a:t> </a:t>
            </a:r>
            <a:r>
              <a:rPr lang="en-GB" dirty="0" err="1" smtClean="0"/>
              <a:t>kudeaketaren</a:t>
            </a:r>
            <a:r>
              <a:rPr lang="en-GB" dirty="0" smtClean="0"/>
              <a:t> </a:t>
            </a:r>
            <a:r>
              <a:rPr lang="en-GB" dirty="0" err="1" smtClean="0"/>
              <a:t>ondorioak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5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941"/>
          <a:stretch>
            <a:fillRect/>
          </a:stretch>
        </p:blipFill>
        <p:spPr bwMode="auto">
          <a:xfrm>
            <a:off x="179388" y="2133600"/>
            <a:ext cx="3887787" cy="383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26" name="TextBox 5"/>
          <p:cNvSpPr txBox="1">
            <a:spLocks noChangeArrowheads="1"/>
          </p:cNvSpPr>
          <p:nvPr/>
        </p:nvSpPr>
        <p:spPr bwMode="auto">
          <a:xfrm>
            <a:off x="6480175" y="4292600"/>
            <a:ext cx="2663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>
                <a:solidFill>
                  <a:schemeClr val="bg1"/>
                </a:solidFill>
              </a:rPr>
              <a:t>Photo:Helen Read, </a:t>
            </a:r>
            <a:endParaRPr lang="en-GB" sz="1800">
              <a:solidFill>
                <a:schemeClr val="bg1"/>
              </a:solidFill>
            </a:endParaRPr>
          </a:p>
        </p:txBody>
      </p:sp>
      <p:sp>
        <p:nvSpPr>
          <p:cNvPr id="129027" name="TextBox 6"/>
          <p:cNvSpPr txBox="1">
            <a:spLocks noChangeArrowheads="1"/>
          </p:cNvSpPr>
          <p:nvPr/>
        </p:nvSpPr>
        <p:spPr bwMode="auto">
          <a:xfrm>
            <a:off x="468313" y="5373688"/>
            <a:ext cx="33623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Argazkia:Vikki </a:t>
            </a:r>
            <a:r>
              <a:rPr lang="sv-SE" sz="1800" dirty="0">
                <a:solidFill>
                  <a:schemeClr val="bg1"/>
                </a:solidFill>
              </a:rPr>
              <a:t>Bengtsson,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29028" name="TextBox 7"/>
          <p:cNvSpPr txBox="1">
            <a:spLocks noChangeArrowheads="1"/>
          </p:cNvSpPr>
          <p:nvPr/>
        </p:nvSpPr>
        <p:spPr bwMode="auto">
          <a:xfrm>
            <a:off x="5508625" y="5013325"/>
            <a:ext cx="27352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800"/>
              <a:t>Tree failure</a:t>
            </a:r>
          </a:p>
        </p:txBody>
      </p:sp>
      <p:sp>
        <p:nvSpPr>
          <p:cNvPr id="129029" name="TextBox 8"/>
          <p:cNvSpPr txBox="1">
            <a:spLocks noChangeArrowheads="1"/>
          </p:cNvSpPr>
          <p:nvPr/>
        </p:nvSpPr>
        <p:spPr bwMode="auto">
          <a:xfrm>
            <a:off x="395288" y="908050"/>
            <a:ext cx="29527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dirty="0" err="1" smtClean="0"/>
              <a:t>Mozketa</a:t>
            </a:r>
            <a:r>
              <a:rPr lang="en-GB" dirty="0" smtClean="0"/>
              <a:t> </a:t>
            </a:r>
            <a:r>
              <a:rPr lang="en-GB" dirty="0" err="1" smtClean="0"/>
              <a:t>edo</a:t>
            </a:r>
            <a:r>
              <a:rPr lang="en-GB" dirty="0" smtClean="0"/>
              <a:t> </a:t>
            </a:r>
            <a:r>
              <a:rPr lang="en-GB" dirty="0" err="1" smtClean="0"/>
              <a:t>kudeaketa</a:t>
            </a:r>
            <a:r>
              <a:rPr lang="en-GB" dirty="0" smtClean="0"/>
              <a:t> </a:t>
            </a:r>
            <a:r>
              <a:rPr lang="en-GB" dirty="0" err="1" smtClean="0"/>
              <a:t>desegokia</a:t>
            </a:r>
            <a:endParaRPr lang="en-GB" dirty="0"/>
          </a:p>
        </p:txBody>
      </p:sp>
      <p:pic>
        <p:nvPicPr>
          <p:cNvPr id="129030" name="Picture 8" descr="C:\Users\Vikki\Dropbox\Photos Romania Luminita\Other\Szapanyos Arpad, 2012 Breite fire 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263" y="590550"/>
            <a:ext cx="4019550" cy="535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31" name="TextBox 5"/>
          <p:cNvSpPr txBox="1">
            <a:spLocks noChangeArrowheads="1"/>
          </p:cNvSpPr>
          <p:nvPr/>
        </p:nvSpPr>
        <p:spPr bwMode="auto">
          <a:xfrm>
            <a:off x="4716463" y="5435600"/>
            <a:ext cx="38163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r>
              <a:rPr lang="sv-SE" sz="1800" dirty="0" smtClean="0">
                <a:solidFill>
                  <a:schemeClr val="bg1"/>
                </a:solidFill>
              </a:rPr>
              <a:t>Argazkia:Szarpanyos </a:t>
            </a:r>
            <a:r>
              <a:rPr lang="sv-SE" sz="1800" dirty="0">
                <a:solidFill>
                  <a:schemeClr val="bg1"/>
                </a:solidFill>
              </a:rPr>
              <a:t>Arpad, </a:t>
            </a:r>
            <a:r>
              <a:rPr lang="sv-SE" sz="1800" dirty="0" smtClean="0">
                <a:solidFill>
                  <a:schemeClr val="bg1"/>
                </a:solidFill>
              </a:rPr>
              <a:t>Errumania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341438"/>
            <a:ext cx="3538537" cy="5327650"/>
          </a:xfrm>
        </p:spPr>
      </p:pic>
      <p:pic>
        <p:nvPicPr>
          <p:cNvPr id="131074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1341438"/>
            <a:ext cx="3529013" cy="5311775"/>
          </a:xfrm>
        </p:spPr>
      </p:pic>
      <p:sp>
        <p:nvSpPr>
          <p:cNvPr id="131075" name="TextBox 6"/>
          <p:cNvSpPr txBox="1">
            <a:spLocks noChangeArrowheads="1"/>
          </p:cNvSpPr>
          <p:nvPr/>
        </p:nvSpPr>
        <p:spPr bwMode="auto">
          <a:xfrm>
            <a:off x="323850" y="6151563"/>
            <a:ext cx="3240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Argazkia:Tom Joye, </a:t>
            </a:r>
            <a:r>
              <a:rPr lang="sv-SE" sz="1800" dirty="0" smtClean="0">
                <a:solidFill>
                  <a:schemeClr val="bg1"/>
                </a:solidFill>
              </a:rPr>
              <a:t>Belgika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31076" name="TextBox 7"/>
          <p:cNvSpPr txBox="1">
            <a:spLocks noChangeArrowheads="1"/>
          </p:cNvSpPr>
          <p:nvPr/>
        </p:nvSpPr>
        <p:spPr bwMode="auto">
          <a:xfrm>
            <a:off x="4716463" y="6022975"/>
            <a:ext cx="41036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Argazkia:Vikki Bengtsson, </a:t>
            </a:r>
            <a:r>
              <a:rPr lang="sv-SE" sz="1800" i="1" dirty="0" smtClean="0">
                <a:solidFill>
                  <a:schemeClr val="bg1"/>
                </a:solidFill>
              </a:rPr>
              <a:t>Chalara fraxinea</a:t>
            </a:r>
            <a:r>
              <a:rPr lang="sv-SE" sz="1800" dirty="0" smtClean="0">
                <a:solidFill>
                  <a:schemeClr val="bg1"/>
                </a:solidFill>
              </a:rPr>
              <a:t> duen lizarra, Suedia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31077" name="TextBox 6"/>
          <p:cNvSpPr txBox="1">
            <a:spLocks noChangeArrowheads="1"/>
          </p:cNvSpPr>
          <p:nvPr/>
        </p:nvSpPr>
        <p:spPr bwMode="auto">
          <a:xfrm>
            <a:off x="684213" y="476250"/>
            <a:ext cx="36718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dirty="0" err="1" smtClean="0"/>
              <a:t>Kudeaketa</a:t>
            </a:r>
            <a:r>
              <a:rPr lang="en-GB" dirty="0" smtClean="0"/>
              <a:t> </a:t>
            </a:r>
            <a:r>
              <a:rPr lang="en-GB" dirty="0" err="1" smtClean="0"/>
              <a:t>txarra</a:t>
            </a:r>
            <a:r>
              <a:rPr lang="en-GB" dirty="0" smtClean="0"/>
              <a:t> </a:t>
            </a:r>
            <a:r>
              <a:rPr lang="en-GB" dirty="0" err="1" smtClean="0"/>
              <a:t>hiri</a:t>
            </a:r>
            <a:r>
              <a:rPr lang="en-GB" dirty="0" smtClean="0"/>
              <a:t> </a:t>
            </a:r>
            <a:r>
              <a:rPr lang="en-GB" dirty="0" err="1" smtClean="0"/>
              <a:t>guneetan</a:t>
            </a:r>
            <a:endParaRPr lang="en-GB" dirty="0"/>
          </a:p>
        </p:txBody>
      </p:sp>
      <p:sp>
        <p:nvSpPr>
          <p:cNvPr id="131078" name="TextBox 7"/>
          <p:cNvSpPr txBox="1">
            <a:spLocks noChangeArrowheads="1"/>
          </p:cNvSpPr>
          <p:nvPr/>
        </p:nvSpPr>
        <p:spPr bwMode="auto">
          <a:xfrm>
            <a:off x="4742731" y="476250"/>
            <a:ext cx="39608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dirty="0" err="1" smtClean="0"/>
              <a:t>Gaixotasunak</a:t>
            </a:r>
            <a:r>
              <a:rPr lang="en-GB" dirty="0" smtClean="0"/>
              <a:t>, </a:t>
            </a:r>
            <a:r>
              <a:rPr lang="en-GB" dirty="0" err="1" smtClean="0"/>
              <a:t>klima</a:t>
            </a:r>
            <a:r>
              <a:rPr lang="en-GB" dirty="0" smtClean="0"/>
              <a:t> </a:t>
            </a:r>
            <a:r>
              <a:rPr lang="en-GB" dirty="0" err="1" smtClean="0"/>
              <a:t>aldaketa</a:t>
            </a:r>
            <a:r>
              <a:rPr lang="en-GB" dirty="0" smtClean="0"/>
              <a:t> eta </a:t>
            </a:r>
            <a:r>
              <a:rPr lang="en-GB" dirty="0" err="1" smtClean="0"/>
              <a:t>kutsadura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Title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r>
              <a:rPr lang="en-US" dirty="0" err="1" smtClean="0">
                <a:latin typeface="Calibri" charset="0"/>
              </a:rPr>
              <a:t>Kokapenaren</a:t>
            </a:r>
            <a:r>
              <a:rPr lang="en-US" dirty="0" smtClean="0">
                <a:latin typeface="Calibri" charset="0"/>
              </a:rPr>
              <a:t> </a:t>
            </a:r>
            <a:r>
              <a:rPr lang="en-US" dirty="0" err="1" smtClean="0">
                <a:latin typeface="Calibri" charset="0"/>
              </a:rPr>
              <a:t>arazoak</a:t>
            </a:r>
            <a:endParaRPr lang="en-US" dirty="0">
              <a:latin typeface="Calibri" charset="0"/>
            </a:endParaRPr>
          </a:p>
        </p:txBody>
      </p:sp>
      <p:pic>
        <p:nvPicPr>
          <p:cNvPr id="133122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773238"/>
            <a:ext cx="3581400" cy="4776787"/>
          </a:xfrm>
        </p:spPr>
      </p:pic>
      <p:pic>
        <p:nvPicPr>
          <p:cNvPr id="133123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10188" y="1844675"/>
            <a:ext cx="3563937" cy="4752975"/>
          </a:xfrm>
        </p:spPr>
      </p:pic>
      <p:sp>
        <p:nvSpPr>
          <p:cNvPr id="133124" name="TextBox 6"/>
          <p:cNvSpPr txBox="1">
            <a:spLocks noChangeArrowheads="1"/>
          </p:cNvSpPr>
          <p:nvPr/>
        </p:nvSpPr>
        <p:spPr bwMode="auto">
          <a:xfrm>
            <a:off x="5310188" y="5954603"/>
            <a:ext cx="3581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Argazkia:Vikki Bengtsson, </a:t>
            </a:r>
            <a:r>
              <a:rPr lang="sv-SE" sz="1800" dirty="0" smtClean="0">
                <a:solidFill>
                  <a:schemeClr val="bg1"/>
                </a:solidFill>
              </a:rPr>
              <a:t>Ingalaterra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33125" name="TextBox 7"/>
          <p:cNvSpPr txBox="1">
            <a:spLocks noChangeArrowheads="1"/>
          </p:cNvSpPr>
          <p:nvPr/>
        </p:nvSpPr>
        <p:spPr bwMode="auto">
          <a:xfrm>
            <a:off x="611188" y="6092825"/>
            <a:ext cx="3673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Argazkia:Vikki Bengtsson,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33126" name="TextBox 6"/>
          <p:cNvSpPr txBox="1">
            <a:spLocks noChangeArrowheads="1"/>
          </p:cNvSpPr>
          <p:nvPr/>
        </p:nvSpPr>
        <p:spPr bwMode="auto">
          <a:xfrm>
            <a:off x="250825" y="908050"/>
            <a:ext cx="468121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dirty="0" err="1" smtClean="0"/>
              <a:t>Belaunaldi</a:t>
            </a:r>
            <a:r>
              <a:rPr lang="en-GB" dirty="0" smtClean="0"/>
              <a:t> </a:t>
            </a:r>
            <a:r>
              <a:rPr lang="en-GB" dirty="0" err="1" smtClean="0"/>
              <a:t>jauzia</a:t>
            </a:r>
            <a:r>
              <a:rPr lang="en-GB" dirty="0" smtClean="0"/>
              <a:t>: </a:t>
            </a:r>
            <a:r>
              <a:rPr lang="en-GB" dirty="0" err="1" smtClean="0"/>
              <a:t>zuhaitz</a:t>
            </a:r>
            <a:r>
              <a:rPr lang="en-GB" dirty="0" smtClean="0"/>
              <a:t> </a:t>
            </a:r>
            <a:r>
              <a:rPr lang="en-GB" dirty="0" err="1" smtClean="0"/>
              <a:t>zahar</a:t>
            </a:r>
            <a:r>
              <a:rPr lang="en-GB" dirty="0" smtClean="0"/>
              <a:t> </a:t>
            </a:r>
            <a:r>
              <a:rPr lang="en-GB" dirty="0" err="1" smtClean="0"/>
              <a:t>asko</a:t>
            </a:r>
            <a:r>
              <a:rPr lang="en-GB" dirty="0" smtClean="0"/>
              <a:t> eta </a:t>
            </a:r>
            <a:r>
              <a:rPr lang="en-GB" dirty="0" err="1" smtClean="0"/>
              <a:t>gazterik</a:t>
            </a:r>
            <a:r>
              <a:rPr lang="en-GB" dirty="0" smtClean="0"/>
              <a:t> bat ere </a:t>
            </a:r>
            <a:r>
              <a:rPr lang="en-GB" dirty="0" err="1" smtClean="0"/>
              <a:t>ez</a:t>
            </a:r>
            <a:endParaRPr lang="en-GB" dirty="0"/>
          </a:p>
        </p:txBody>
      </p:sp>
      <p:sp>
        <p:nvSpPr>
          <p:cNvPr id="133127" name="TextBox 7"/>
          <p:cNvSpPr txBox="1">
            <a:spLocks noChangeArrowheads="1"/>
          </p:cNvSpPr>
          <p:nvPr/>
        </p:nvSpPr>
        <p:spPr bwMode="auto">
          <a:xfrm>
            <a:off x="5508625" y="869950"/>
            <a:ext cx="36353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dirty="0" err="1" smtClean="0"/>
              <a:t>Inguruan</a:t>
            </a:r>
            <a:r>
              <a:rPr lang="en-GB" dirty="0" smtClean="0"/>
              <a:t> </a:t>
            </a:r>
            <a:r>
              <a:rPr lang="en-GB" dirty="0" err="1" smtClean="0"/>
              <a:t>dituen</a:t>
            </a:r>
            <a:r>
              <a:rPr lang="en-GB" dirty="0" smtClean="0"/>
              <a:t> </a:t>
            </a:r>
            <a:r>
              <a:rPr lang="en-GB" dirty="0" err="1" smtClean="0"/>
              <a:t>zuhaitzen</a:t>
            </a:r>
            <a:r>
              <a:rPr lang="en-GB" dirty="0" smtClean="0"/>
              <a:t> </a:t>
            </a:r>
            <a:r>
              <a:rPr lang="en-GB" dirty="0" err="1" smtClean="0"/>
              <a:t>itzalpe</a:t>
            </a:r>
            <a:r>
              <a:rPr lang="en-GB" dirty="0" smtClean="0"/>
              <a:t> </a:t>
            </a:r>
            <a:r>
              <a:rPr lang="en-GB" dirty="0" err="1" smtClean="0"/>
              <a:t>sarria</a:t>
            </a:r>
            <a:r>
              <a:rPr lang="en-GB" dirty="0" smtClean="0"/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0"/>
            <a:ext cx="7210425" cy="1143000"/>
          </a:xfrm>
        </p:spPr>
        <p:txBody>
          <a:bodyPr/>
          <a:lstStyle/>
          <a:p>
            <a:pPr eaLnBrk="1" hangingPunct="1"/>
            <a:r>
              <a:rPr lang="en-GB" sz="3600" dirty="0" err="1" smtClean="0">
                <a:latin typeface="Calibri" charset="0"/>
              </a:rPr>
              <a:t>Zergatik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err="1" smtClean="0">
                <a:latin typeface="Calibri" charset="0"/>
              </a:rPr>
              <a:t>dira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err="1" smtClean="0">
                <a:latin typeface="Calibri" charset="0"/>
              </a:rPr>
              <a:t>desberdinak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smtClean="0">
                <a:latin typeface="Calibri" charset="0"/>
              </a:rPr>
              <a:t/>
            </a:r>
            <a:br>
              <a:rPr lang="en-GB" sz="3600" dirty="0" smtClean="0">
                <a:latin typeface="Calibri" charset="0"/>
              </a:rPr>
            </a:br>
            <a:r>
              <a:rPr lang="en-GB" sz="3600" dirty="0" err="1" smtClean="0">
                <a:latin typeface="Calibri" charset="0"/>
              </a:rPr>
              <a:t>zuhaitz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err="1" smtClean="0">
                <a:latin typeface="Calibri" charset="0"/>
              </a:rPr>
              <a:t>beteranoak</a:t>
            </a:r>
            <a:r>
              <a:rPr lang="en-GB" sz="3600" dirty="0" smtClean="0">
                <a:latin typeface="Calibri" charset="0"/>
              </a:rPr>
              <a:t>?</a:t>
            </a:r>
            <a:endParaRPr lang="en-GB" sz="3600" dirty="0">
              <a:latin typeface="Calibri" charset="0"/>
            </a:endParaRPr>
          </a:p>
        </p:txBody>
      </p:sp>
      <p:pic>
        <p:nvPicPr>
          <p:cNvPr id="135170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246188"/>
            <a:ext cx="4248150" cy="5665787"/>
          </a:xfrm>
          <a:noFill/>
        </p:spPr>
      </p:pic>
      <p:sp>
        <p:nvSpPr>
          <p:cNvPr id="135171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5292725" y="1412875"/>
            <a:ext cx="3851275" cy="51847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dirty="0" err="1" smtClean="0">
                <a:latin typeface="Calibri" charset="0"/>
              </a:rPr>
              <a:t>Indar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murriztua</a:t>
            </a:r>
            <a:endParaRPr lang="en-GB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dirty="0" err="1" smtClean="0">
                <a:latin typeface="Calibri" charset="0"/>
              </a:rPr>
              <a:t>Erortzeko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arriskua</a:t>
            </a:r>
            <a:endParaRPr lang="en-GB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dirty="0" err="1" smtClean="0">
                <a:latin typeface="Calibri" charset="0"/>
              </a:rPr>
              <a:t>Deskonposaketa</a:t>
            </a:r>
            <a:endParaRPr lang="en-GB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dirty="0" err="1" smtClean="0">
                <a:latin typeface="Calibri" charset="0"/>
              </a:rPr>
              <a:t>Adaburuaren</a:t>
            </a:r>
            <a:r>
              <a:rPr lang="en-GB" dirty="0" smtClean="0">
                <a:latin typeface="Calibri" charset="0"/>
              </a:rPr>
              <a:t>  </a:t>
            </a:r>
            <a:r>
              <a:rPr lang="en-GB" dirty="0" err="1" smtClean="0">
                <a:latin typeface="Calibri" charset="0"/>
              </a:rPr>
              <a:t>murrizketa</a:t>
            </a:r>
            <a:endParaRPr lang="en-GB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sv-SE" dirty="0" smtClean="0">
                <a:latin typeface="Calibri" charset="0"/>
              </a:rPr>
              <a:t>Sentibera aldaketekin</a:t>
            </a:r>
            <a:endParaRPr lang="sv-SE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_tradnl" dirty="0" err="1" smtClean="0">
                <a:latin typeface="Calibri" charset="0"/>
              </a:rPr>
              <a:t>Lehiatzeko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ahulagoak</a:t>
            </a:r>
            <a:endParaRPr lang="en-GB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dirty="0" err="1" smtClean="0">
                <a:latin typeface="Calibri" charset="0"/>
              </a:rPr>
              <a:t>Baina</a:t>
            </a:r>
            <a:r>
              <a:rPr lang="en-GB" dirty="0" smtClean="0">
                <a:latin typeface="Calibri" charset="0"/>
              </a:rPr>
              <a:t>… </a:t>
            </a:r>
            <a:r>
              <a:rPr lang="en-GB" dirty="0" err="1" smtClean="0">
                <a:latin typeface="Calibri" charset="0"/>
              </a:rPr>
              <a:t>bizirauteko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estrategi</a:t>
            </a:r>
            <a:r>
              <a:rPr lang="en-GB" dirty="0" smtClean="0">
                <a:latin typeface="Calibri" charset="0"/>
              </a:rPr>
              <a:t> natural </a:t>
            </a:r>
            <a:r>
              <a:rPr lang="en-GB" dirty="0" err="1" smtClean="0">
                <a:latin typeface="Calibri" charset="0"/>
              </a:rPr>
              <a:t>gehiago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izan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ditzakete</a:t>
            </a:r>
            <a:endParaRPr lang="en-GB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GB" sz="24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None/>
            </a:pPr>
            <a:endParaRPr lang="en-GB" sz="2400" dirty="0">
              <a:latin typeface="Calibri" charset="0"/>
            </a:endParaRPr>
          </a:p>
        </p:txBody>
      </p:sp>
      <p:sp>
        <p:nvSpPr>
          <p:cNvPr id="62469" name="TextBox 5"/>
          <p:cNvSpPr txBox="1">
            <a:spLocks noChangeArrowheads="1"/>
          </p:cNvSpPr>
          <p:nvPr/>
        </p:nvSpPr>
        <p:spPr bwMode="auto">
          <a:xfrm>
            <a:off x="942306" y="6453336"/>
            <a:ext cx="4103687" cy="30777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sv-SE" altLang="en-US" sz="14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Argazkia:Vikki Bengtsson, haritz zaharra, Suedia</a:t>
            </a:r>
            <a:endParaRPr lang="en-GB" altLang="en-US" sz="1400" dirty="0" smtClean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Rectangle 2"/>
          <p:cNvSpPr>
            <a:spLocks noGrp="1" noChangeArrowheads="1"/>
          </p:cNvSpPr>
          <p:nvPr>
            <p:ph type="title"/>
          </p:nvPr>
        </p:nvSpPr>
        <p:spPr>
          <a:xfrm>
            <a:off x="515938" y="0"/>
            <a:ext cx="8229600" cy="1139825"/>
          </a:xfrm>
        </p:spPr>
        <p:txBody>
          <a:bodyPr/>
          <a:lstStyle/>
          <a:p>
            <a:pPr eaLnBrk="1" hangingPunct="1"/>
            <a:r>
              <a:rPr lang="en-GB" dirty="0" err="1" smtClean="0">
                <a:latin typeface="Calibri" charset="0"/>
              </a:rPr>
              <a:t>Zergatik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esku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hartu</a:t>
            </a:r>
            <a:r>
              <a:rPr lang="en-GB" dirty="0" smtClean="0">
                <a:latin typeface="Calibri" charset="0"/>
              </a:rPr>
              <a:t>?</a:t>
            </a:r>
            <a:endParaRPr lang="en-GB" dirty="0">
              <a:latin typeface="Calibri" charset="0"/>
            </a:endParaRPr>
          </a:p>
        </p:txBody>
      </p:sp>
      <p:pic>
        <p:nvPicPr>
          <p:cNvPr id="137218" name="Picture 9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7275" y="1196975"/>
            <a:ext cx="7327900" cy="4905375"/>
          </a:xfrm>
          <a:noFill/>
        </p:spPr>
      </p:pic>
      <p:sp>
        <p:nvSpPr>
          <p:cNvPr id="137219" name="TextBox 7"/>
          <p:cNvSpPr txBox="1">
            <a:spLocks noChangeArrowheads="1"/>
          </p:cNvSpPr>
          <p:nvPr/>
        </p:nvSpPr>
        <p:spPr bwMode="auto">
          <a:xfrm>
            <a:off x="515938" y="6289675"/>
            <a:ext cx="83550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2800" dirty="0" err="1" smtClean="0"/>
              <a:t>Prozesu</a:t>
            </a:r>
            <a:r>
              <a:rPr lang="en-GB" sz="2800" dirty="0" smtClean="0"/>
              <a:t> </a:t>
            </a:r>
            <a:r>
              <a:rPr lang="en-GB" sz="2800" dirty="0" err="1" smtClean="0"/>
              <a:t>naturalak</a:t>
            </a:r>
            <a:r>
              <a:rPr lang="en-GB" sz="2800" dirty="0" smtClean="0"/>
              <a:t> </a:t>
            </a:r>
            <a:r>
              <a:rPr lang="en-GB" sz="2800" dirty="0" err="1" smtClean="0"/>
              <a:t>nahikoak</a:t>
            </a:r>
            <a:r>
              <a:rPr lang="en-GB" sz="2800" dirty="0" smtClean="0"/>
              <a:t> </a:t>
            </a:r>
            <a:r>
              <a:rPr lang="en-GB" sz="2800" dirty="0" err="1" smtClean="0"/>
              <a:t>izan</a:t>
            </a:r>
            <a:r>
              <a:rPr lang="en-GB" sz="2800" dirty="0" smtClean="0"/>
              <a:t> </a:t>
            </a:r>
            <a:r>
              <a:rPr lang="en-GB" sz="2800" dirty="0" err="1" smtClean="0"/>
              <a:t>daitezke</a:t>
            </a:r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137220" name="TextBox 9"/>
          <p:cNvSpPr txBox="1">
            <a:spLocks noChangeArrowheads="1"/>
          </p:cNvSpPr>
          <p:nvPr/>
        </p:nvSpPr>
        <p:spPr bwMode="auto">
          <a:xfrm>
            <a:off x="2627313" y="5732463"/>
            <a:ext cx="43195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</a:t>
            </a:r>
            <a:r>
              <a:rPr lang="sv-SE" sz="1800" dirty="0" smtClean="0">
                <a:solidFill>
                  <a:schemeClr val="bg1"/>
                </a:solidFill>
              </a:rPr>
              <a:t>: Brian </a:t>
            </a:r>
            <a:r>
              <a:rPr lang="sv-SE" sz="1800" dirty="0">
                <a:solidFill>
                  <a:schemeClr val="bg1"/>
                </a:solidFill>
              </a:rPr>
              <a:t>Cleckner, Windsor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Title 1"/>
          <p:cNvSpPr>
            <a:spLocks noGrp="1"/>
          </p:cNvSpPr>
          <p:nvPr>
            <p:ph type="title"/>
          </p:nvPr>
        </p:nvSpPr>
        <p:spPr>
          <a:xfrm>
            <a:off x="-324544" y="0"/>
            <a:ext cx="9864725" cy="1143000"/>
          </a:xfrm>
        </p:spPr>
        <p:txBody>
          <a:bodyPr/>
          <a:lstStyle/>
          <a:p>
            <a:r>
              <a:rPr lang="sv-SE" sz="4000" dirty="0" smtClean="0">
                <a:latin typeface="Calibri" charset="0"/>
              </a:rPr>
              <a:t>Kontutan hartzekoak: ingurua</a:t>
            </a:r>
            <a:endParaRPr lang="en-GB" sz="4000" dirty="0">
              <a:latin typeface="Calibri" charset="0"/>
            </a:endParaRPr>
          </a:p>
        </p:txBody>
      </p:sp>
      <p:pic>
        <p:nvPicPr>
          <p:cNvPr id="139266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3813" y="1341438"/>
            <a:ext cx="6807200" cy="4525962"/>
          </a:xfrm>
        </p:spPr>
      </p:pic>
      <p:sp>
        <p:nvSpPr>
          <p:cNvPr id="139267" name="Rectangle 3"/>
          <p:cNvSpPr txBox="1">
            <a:spLocks noChangeArrowheads="1"/>
          </p:cNvSpPr>
          <p:nvPr/>
        </p:nvSpPr>
        <p:spPr bwMode="auto">
          <a:xfrm>
            <a:off x="1043608" y="5945435"/>
            <a:ext cx="936104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sz="2800" dirty="0" err="1" smtClean="0">
                <a:latin typeface="Calibri" charset="0"/>
              </a:rPr>
              <a:t>Kudeatu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behar</a:t>
            </a:r>
            <a:r>
              <a:rPr lang="en-GB" sz="2800" dirty="0" smtClean="0">
                <a:latin typeface="Calibri" charset="0"/>
              </a:rPr>
              <a:t> al da </a:t>
            </a:r>
            <a:r>
              <a:rPr lang="en-GB" sz="2800" dirty="0" err="1" smtClean="0">
                <a:latin typeface="Calibri" charset="0"/>
              </a:rPr>
              <a:t>zuhaitzaren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ondoan</a:t>
            </a:r>
            <a:r>
              <a:rPr lang="en-GB" sz="2800" dirty="0" smtClean="0">
                <a:latin typeface="Calibri" charset="0"/>
              </a:rPr>
              <a:t> </a:t>
            </a:r>
            <a:endParaRPr lang="en-GB" sz="2800" dirty="0" smtClean="0">
              <a:latin typeface="Calibri" charset="0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sz="2800" dirty="0" err="1" smtClean="0">
                <a:latin typeface="Calibri" charset="0"/>
              </a:rPr>
              <a:t>dagoen</a:t>
            </a:r>
            <a:r>
              <a:rPr lang="en-GB" sz="2800" dirty="0" smtClean="0">
                <a:latin typeface="Calibri" charset="0"/>
              </a:rPr>
              <a:t> </a:t>
            </a:r>
            <a:r>
              <a:rPr lang="en-GB" sz="2800" dirty="0" err="1" smtClean="0">
                <a:latin typeface="Calibri" charset="0"/>
              </a:rPr>
              <a:t>alderdia</a:t>
            </a:r>
            <a:r>
              <a:rPr lang="en-GB" sz="2800" dirty="0" smtClean="0">
                <a:latin typeface="Calibri" charset="0"/>
              </a:rPr>
              <a:t>? </a:t>
            </a:r>
            <a:endParaRPr lang="en-GB" sz="2000" dirty="0">
              <a:latin typeface="Calibri" charset="0"/>
            </a:endParaRPr>
          </a:p>
        </p:txBody>
      </p:sp>
      <p:sp>
        <p:nvSpPr>
          <p:cNvPr id="139268" name="TextBox 5"/>
          <p:cNvSpPr txBox="1">
            <a:spLocks noChangeArrowheads="1"/>
          </p:cNvSpPr>
          <p:nvPr/>
        </p:nvSpPr>
        <p:spPr bwMode="auto">
          <a:xfrm>
            <a:off x="1293813" y="5435600"/>
            <a:ext cx="702260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Argazkia:Tom Joye, </a:t>
            </a:r>
            <a:r>
              <a:rPr lang="sv-SE" sz="1800" dirty="0" smtClean="0">
                <a:solidFill>
                  <a:schemeClr val="bg1"/>
                </a:solidFill>
              </a:rPr>
              <a:t>gaztainondoa pago basoberri batean,  Belgika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Title 6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sv-SE" sz="4000" dirty="0" smtClean="0">
                <a:latin typeface="Calibri" charset="0"/>
              </a:rPr>
              <a:t>Kontutan hartzekoak: </a:t>
            </a:r>
            <a:r>
              <a:rPr lang="sv-SE" sz="4000" dirty="0" smtClean="0">
                <a:latin typeface="Calibri" charset="0"/>
              </a:rPr>
              <a:t/>
            </a:r>
            <a:br>
              <a:rPr lang="sv-SE" sz="4000" dirty="0" smtClean="0">
                <a:latin typeface="Calibri" charset="0"/>
              </a:rPr>
            </a:br>
            <a:r>
              <a:rPr lang="sv-SE" sz="4000" dirty="0" smtClean="0">
                <a:latin typeface="Calibri" charset="0"/>
              </a:rPr>
              <a:t>kokapenarekin </a:t>
            </a:r>
            <a:r>
              <a:rPr lang="sv-SE" sz="4000" dirty="0" smtClean="0">
                <a:latin typeface="Calibri" charset="0"/>
              </a:rPr>
              <a:t>lotutako kontuak</a:t>
            </a:r>
            <a:endParaRPr lang="en-GB" sz="4000" dirty="0">
              <a:latin typeface="Calibri" charset="0"/>
            </a:endParaRPr>
          </a:p>
        </p:txBody>
      </p:sp>
      <p:pic>
        <p:nvPicPr>
          <p:cNvPr id="141314" name="Picture 3" descr="C:\Users\Vikki\Pictures\Basque Country Oct2011\Artazo_Onati (4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219200"/>
            <a:ext cx="7127875" cy="4730750"/>
          </a:xfrm>
          <a:noFill/>
        </p:spPr>
      </p:pic>
      <p:sp>
        <p:nvSpPr>
          <p:cNvPr id="69636" name="Rectangle 3"/>
          <p:cNvSpPr txBox="1">
            <a:spLocks noChangeArrowheads="1"/>
          </p:cNvSpPr>
          <p:nvPr/>
        </p:nvSpPr>
        <p:spPr bwMode="auto">
          <a:xfrm>
            <a:off x="971550" y="5878513"/>
            <a:ext cx="77152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sz="2800" dirty="0" err="1" smtClean="0">
                <a:latin typeface="Calibri" pitchFamily="34" charset="0"/>
                <a:ea typeface="+mn-ea"/>
                <a:cs typeface="+mn-cs"/>
              </a:rPr>
              <a:t>Kudeaketaren</a:t>
            </a:r>
            <a:r>
              <a:rPr lang="en-GB" sz="2800" dirty="0" smtClean="0">
                <a:latin typeface="Calibri" pitchFamily="34" charset="0"/>
                <a:ea typeface="+mn-ea"/>
                <a:cs typeface="+mn-cs"/>
              </a:rPr>
              <a:t> </a:t>
            </a:r>
            <a:r>
              <a:rPr lang="en-GB" sz="2800" dirty="0" err="1" smtClean="0">
                <a:latin typeface="Calibri" pitchFamily="34" charset="0"/>
                <a:ea typeface="+mn-ea"/>
                <a:cs typeface="+mn-cs"/>
              </a:rPr>
              <a:t>historia</a:t>
            </a:r>
            <a:endParaRPr lang="en-GB" sz="2800" dirty="0">
              <a:latin typeface="Calibri" pitchFamily="34" charset="0"/>
              <a:ea typeface="+mn-ea"/>
              <a:cs typeface="+mn-cs"/>
            </a:endParaRPr>
          </a:p>
          <a:p>
            <a:pPr marL="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sz="2800" dirty="0" err="1" smtClean="0">
                <a:latin typeface="Calibri" pitchFamily="34" charset="0"/>
                <a:ea typeface="+mn-ea"/>
                <a:cs typeface="+mn-cs"/>
              </a:rPr>
              <a:t>Zuhaitzak</a:t>
            </a:r>
            <a:r>
              <a:rPr lang="en-GB" sz="2800" dirty="0" smtClean="0">
                <a:latin typeface="Calibri" pitchFamily="34" charset="0"/>
                <a:ea typeface="+mn-ea"/>
                <a:cs typeface="+mn-cs"/>
              </a:rPr>
              <a:t> </a:t>
            </a:r>
            <a:r>
              <a:rPr lang="en-GB" sz="2800" dirty="0" err="1" smtClean="0">
                <a:latin typeface="Calibri" pitchFamily="34" charset="0"/>
                <a:ea typeface="+mn-ea"/>
                <a:cs typeface="+mn-cs"/>
              </a:rPr>
              <a:t>galtzeko</a:t>
            </a:r>
            <a:r>
              <a:rPr lang="en-GB" sz="2800" dirty="0" smtClean="0">
                <a:latin typeface="Calibri" pitchFamily="34" charset="0"/>
                <a:ea typeface="+mn-ea"/>
                <a:cs typeface="+mn-cs"/>
              </a:rPr>
              <a:t> </a:t>
            </a:r>
            <a:r>
              <a:rPr lang="en-GB" sz="2800" dirty="0" err="1" smtClean="0">
                <a:latin typeface="Calibri" pitchFamily="34" charset="0"/>
                <a:ea typeface="+mn-ea"/>
                <a:cs typeface="+mn-cs"/>
              </a:rPr>
              <a:t>arriskua</a:t>
            </a:r>
            <a:endParaRPr lang="en-GB" sz="2000" dirty="0">
              <a:latin typeface="Calibri" pitchFamily="34" charset="0"/>
              <a:ea typeface="+mn-ea"/>
              <a:cs typeface="+mn-cs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sz="2000" dirty="0"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41316" name="TextBox 11"/>
          <p:cNvSpPr txBox="1">
            <a:spLocks noChangeArrowheads="1"/>
          </p:cNvSpPr>
          <p:nvPr/>
        </p:nvSpPr>
        <p:spPr bwMode="auto">
          <a:xfrm>
            <a:off x="4978400" y="5633938"/>
            <a:ext cx="37084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400" dirty="0">
                <a:solidFill>
                  <a:schemeClr val="bg1"/>
                </a:solidFill>
              </a:rPr>
              <a:t>Argazkia:Vikki Bengtsson, </a:t>
            </a:r>
            <a:r>
              <a:rPr lang="sv-SE" sz="1400" dirty="0" smtClean="0">
                <a:solidFill>
                  <a:schemeClr val="bg1"/>
                </a:solidFill>
              </a:rPr>
              <a:t>Espainia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1" name="Title 3"/>
          <p:cNvSpPr>
            <a:spLocks noGrp="1"/>
          </p:cNvSpPr>
          <p:nvPr>
            <p:ph type="title"/>
          </p:nvPr>
        </p:nvSpPr>
        <p:spPr>
          <a:xfrm>
            <a:off x="468313" y="53975"/>
            <a:ext cx="8675687" cy="1143000"/>
          </a:xfrm>
        </p:spPr>
        <p:txBody>
          <a:bodyPr/>
          <a:lstStyle/>
          <a:p>
            <a:pPr eaLnBrk="1" hangingPunct="1"/>
            <a:r>
              <a:rPr lang="sv-SE" sz="3600" dirty="0" smtClean="0">
                <a:latin typeface="Calibri" charset="0"/>
              </a:rPr>
              <a:t>Kontutan hartzekoak: </a:t>
            </a:r>
            <a:r>
              <a:rPr lang="sv-SE" sz="3600" dirty="0" smtClean="0">
                <a:latin typeface="Calibri" charset="0"/>
              </a:rPr>
              <a:t/>
            </a:r>
            <a:br>
              <a:rPr lang="sv-SE" sz="3600" dirty="0" smtClean="0">
                <a:latin typeface="Calibri" charset="0"/>
              </a:rPr>
            </a:br>
            <a:r>
              <a:rPr lang="sv-SE" sz="3600" dirty="0" smtClean="0">
                <a:latin typeface="Calibri" charset="0"/>
              </a:rPr>
              <a:t>zuhaitzarekin </a:t>
            </a:r>
            <a:r>
              <a:rPr lang="sv-SE" sz="3600" dirty="0" smtClean="0">
                <a:latin typeface="Calibri" charset="0"/>
              </a:rPr>
              <a:t>lotutako kontuak</a:t>
            </a:r>
            <a:endParaRPr lang="en-GB" sz="3600" dirty="0">
              <a:latin typeface="Calibri" charset="0"/>
            </a:endParaRPr>
          </a:p>
        </p:txBody>
      </p:sp>
      <p:sp>
        <p:nvSpPr>
          <p:cNvPr id="70659" name="Content Placeholder 5"/>
          <p:cNvSpPr>
            <a:spLocks noGrp="1"/>
          </p:cNvSpPr>
          <p:nvPr>
            <p:ph sz="half" idx="2"/>
          </p:nvPr>
        </p:nvSpPr>
        <p:spPr>
          <a:xfrm>
            <a:off x="1583531" y="5517232"/>
            <a:ext cx="6769100" cy="1484312"/>
          </a:xfrm>
        </p:spPr>
        <p:txBody>
          <a:bodyPr/>
          <a:lstStyle/>
          <a:p>
            <a:pPr marL="0" indent="1905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s-ES_tradnl" dirty="0" err="1" smtClean="0">
                <a:ea typeface="+mn-ea"/>
                <a:cs typeface="+mn-cs"/>
              </a:rPr>
              <a:t>Espeziea</a:t>
            </a:r>
            <a:r>
              <a:rPr lang="es-ES_tradnl" dirty="0" smtClean="0">
                <a:ea typeface="+mn-ea"/>
                <a:cs typeface="+mn-cs"/>
              </a:rPr>
              <a:t>, </a:t>
            </a:r>
            <a:r>
              <a:rPr lang="es-ES_tradnl" dirty="0" err="1" smtClean="0">
                <a:ea typeface="+mn-ea"/>
                <a:cs typeface="+mn-cs"/>
              </a:rPr>
              <a:t>kokapena</a:t>
            </a:r>
            <a:r>
              <a:rPr lang="es-ES_tradnl" dirty="0" smtClean="0">
                <a:ea typeface="+mn-ea"/>
                <a:cs typeface="+mn-cs"/>
              </a:rPr>
              <a:t>, </a:t>
            </a:r>
            <a:r>
              <a:rPr lang="es-ES_tradnl" dirty="0" err="1" smtClean="0">
                <a:ea typeface="+mn-ea"/>
                <a:cs typeface="+mn-cs"/>
              </a:rPr>
              <a:t>baldintza</a:t>
            </a:r>
            <a:r>
              <a:rPr lang="es-ES_tradnl" dirty="0" smtClean="0">
                <a:ea typeface="+mn-ea"/>
                <a:cs typeface="+mn-cs"/>
              </a:rPr>
              <a:t> </a:t>
            </a:r>
            <a:r>
              <a:rPr lang="es-ES_tradnl" dirty="0" err="1" smtClean="0">
                <a:ea typeface="+mn-ea"/>
                <a:cs typeface="+mn-cs"/>
              </a:rPr>
              <a:t>klimatikoak</a:t>
            </a:r>
            <a:r>
              <a:rPr lang="es-ES_tradnl" dirty="0" smtClean="0">
                <a:ea typeface="+mn-ea"/>
                <a:cs typeface="+mn-cs"/>
              </a:rPr>
              <a:t>, </a:t>
            </a:r>
            <a:r>
              <a:rPr lang="es-ES_tradnl" dirty="0" err="1" smtClean="0">
                <a:ea typeface="+mn-ea"/>
                <a:cs typeface="+mn-cs"/>
              </a:rPr>
              <a:t>lehengo</a:t>
            </a:r>
            <a:r>
              <a:rPr lang="es-ES_tradnl" dirty="0" smtClean="0">
                <a:ea typeface="+mn-ea"/>
                <a:cs typeface="+mn-cs"/>
              </a:rPr>
              <a:t> </a:t>
            </a:r>
            <a:r>
              <a:rPr lang="es-ES_tradnl" dirty="0" err="1" smtClean="0">
                <a:ea typeface="+mn-ea"/>
                <a:cs typeface="+mn-cs"/>
              </a:rPr>
              <a:t>kudeaketari</a:t>
            </a:r>
            <a:r>
              <a:rPr lang="es-ES_tradnl" dirty="0" smtClean="0">
                <a:ea typeface="+mn-ea"/>
                <a:cs typeface="+mn-cs"/>
              </a:rPr>
              <a:t> </a:t>
            </a:r>
            <a:r>
              <a:rPr lang="es-ES_tradnl" dirty="0" err="1" smtClean="0">
                <a:ea typeface="+mn-ea"/>
                <a:cs typeface="+mn-cs"/>
              </a:rPr>
              <a:t>emandako</a:t>
            </a:r>
            <a:r>
              <a:rPr lang="es-ES_tradnl" dirty="0" smtClean="0">
                <a:ea typeface="+mn-ea"/>
                <a:cs typeface="+mn-cs"/>
              </a:rPr>
              <a:t> </a:t>
            </a:r>
            <a:r>
              <a:rPr lang="es-ES_tradnl" dirty="0" err="1" smtClean="0">
                <a:ea typeface="+mn-ea"/>
                <a:cs typeface="+mn-cs"/>
              </a:rPr>
              <a:t>erantzuna</a:t>
            </a:r>
            <a:r>
              <a:rPr lang="es-ES_tradnl" dirty="0" smtClean="0">
                <a:ea typeface="+mn-ea"/>
                <a:cs typeface="+mn-cs"/>
              </a:rPr>
              <a:t>, </a:t>
            </a:r>
            <a:r>
              <a:rPr lang="es-ES_tradnl" dirty="0" err="1" smtClean="0">
                <a:ea typeface="+mn-ea"/>
                <a:cs typeface="+mn-cs"/>
              </a:rPr>
              <a:t>zuhaitzarekin</a:t>
            </a:r>
            <a:r>
              <a:rPr lang="es-ES_tradnl" dirty="0" smtClean="0">
                <a:ea typeface="+mn-ea"/>
                <a:cs typeface="+mn-cs"/>
              </a:rPr>
              <a:t> </a:t>
            </a:r>
            <a:r>
              <a:rPr lang="es-ES_tradnl" dirty="0" err="1" smtClean="0">
                <a:ea typeface="+mn-ea"/>
                <a:cs typeface="+mn-cs"/>
              </a:rPr>
              <a:t>loturik</a:t>
            </a:r>
            <a:r>
              <a:rPr lang="es-ES_tradnl" dirty="0" smtClean="0">
                <a:ea typeface="+mn-ea"/>
                <a:cs typeface="+mn-cs"/>
              </a:rPr>
              <a:t> </a:t>
            </a:r>
            <a:r>
              <a:rPr lang="es-ES_tradnl" dirty="0" err="1" smtClean="0">
                <a:ea typeface="+mn-ea"/>
                <a:cs typeface="+mn-cs"/>
              </a:rPr>
              <a:t>dauden</a:t>
            </a:r>
            <a:r>
              <a:rPr lang="es-ES_tradnl" dirty="0" smtClean="0">
                <a:ea typeface="+mn-ea"/>
                <a:cs typeface="+mn-cs"/>
              </a:rPr>
              <a:t> </a:t>
            </a:r>
            <a:r>
              <a:rPr lang="es-ES_tradnl" dirty="0" err="1" smtClean="0">
                <a:ea typeface="+mn-ea"/>
                <a:cs typeface="+mn-cs"/>
              </a:rPr>
              <a:t>espezie</a:t>
            </a:r>
            <a:r>
              <a:rPr lang="es-ES_tradnl" dirty="0" smtClean="0">
                <a:ea typeface="+mn-ea"/>
                <a:cs typeface="+mn-cs"/>
              </a:rPr>
              <a:t> </a:t>
            </a:r>
            <a:r>
              <a:rPr lang="es-ES_tradnl" dirty="0" err="1" smtClean="0">
                <a:ea typeface="+mn-ea"/>
                <a:cs typeface="+mn-cs"/>
              </a:rPr>
              <a:t>bitxi</a:t>
            </a:r>
            <a:r>
              <a:rPr lang="es-ES_tradnl" dirty="0" smtClean="0">
                <a:ea typeface="+mn-ea"/>
                <a:cs typeface="+mn-cs"/>
              </a:rPr>
              <a:t> eta </a:t>
            </a:r>
            <a:r>
              <a:rPr lang="es-ES_tradnl" dirty="0" err="1" smtClean="0">
                <a:ea typeface="+mn-ea"/>
                <a:cs typeface="+mn-cs"/>
              </a:rPr>
              <a:t>mehatxaturik</a:t>
            </a:r>
            <a:endParaRPr lang="en-GB" dirty="0" smtClean="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dirty="0" smtClean="0">
              <a:ea typeface="+mn-ea"/>
              <a:cs typeface="+mn-cs"/>
            </a:endParaRPr>
          </a:p>
          <a:p>
            <a:pPr eaLnBrk="1" hangingPunct="1">
              <a:defRPr/>
            </a:pPr>
            <a:endParaRPr lang="en-GB" sz="2000" dirty="0" smtClean="0">
              <a:ea typeface="+mn-ea"/>
              <a:cs typeface="+mn-cs"/>
            </a:endParaRPr>
          </a:p>
        </p:txBody>
      </p:sp>
      <p:pic>
        <p:nvPicPr>
          <p:cNvPr id="143363" name="Content Placeholder 4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290638"/>
            <a:ext cx="6254750" cy="4154487"/>
          </a:xfrm>
        </p:spPr>
      </p:pic>
      <p:sp>
        <p:nvSpPr>
          <p:cNvPr id="143364" name="TextBox 9"/>
          <p:cNvSpPr txBox="1">
            <a:spLocks noChangeArrowheads="1"/>
          </p:cNvSpPr>
          <p:nvPr/>
        </p:nvSpPr>
        <p:spPr bwMode="auto">
          <a:xfrm>
            <a:off x="1763713" y="4868863"/>
            <a:ext cx="6408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Argazkia:Vikki Bengtsson,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v-SE" sz="4000" dirty="0" smtClean="0">
                <a:latin typeface="Calibri" charset="0"/>
              </a:rPr>
              <a:t>Kudeaketaren planteamendua</a:t>
            </a:r>
            <a:endParaRPr lang="en-GB" sz="4000" dirty="0">
              <a:latin typeface="Calibri" charset="0"/>
            </a:endParaRPr>
          </a:p>
        </p:txBody>
      </p:sp>
      <p:sp>
        <p:nvSpPr>
          <p:cNvPr id="145410" name="Text Placeholder 2"/>
          <p:cNvSpPr>
            <a:spLocks noGrp="1"/>
          </p:cNvSpPr>
          <p:nvPr>
            <p:ph sz="half" idx="1"/>
          </p:nvPr>
        </p:nvSpPr>
        <p:spPr>
          <a:xfrm>
            <a:off x="323850" y="1628775"/>
            <a:ext cx="38989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dirty="0" err="1" smtClean="0">
                <a:latin typeface="Calibri" charset="0"/>
              </a:rPr>
              <a:t>Zer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egin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behar</a:t>
            </a:r>
            <a:r>
              <a:rPr lang="en-GB" dirty="0" smtClean="0">
                <a:latin typeface="Calibri" charset="0"/>
              </a:rPr>
              <a:t> da?</a:t>
            </a:r>
            <a:endParaRPr lang="en-GB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dirty="0" err="1" smtClean="0">
                <a:latin typeface="Calibri" charset="0"/>
              </a:rPr>
              <a:t>Zein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teknika</a:t>
            </a:r>
            <a:r>
              <a:rPr lang="en-GB" dirty="0" smtClean="0">
                <a:latin typeface="Calibri" charset="0"/>
              </a:rPr>
              <a:t> </a:t>
            </a:r>
            <a:r>
              <a:rPr lang="en-GB" dirty="0" err="1" smtClean="0">
                <a:latin typeface="Calibri" charset="0"/>
              </a:rPr>
              <a:t>erabili</a:t>
            </a:r>
            <a:r>
              <a:rPr lang="en-GB" dirty="0" smtClean="0">
                <a:latin typeface="Calibri" charset="0"/>
              </a:rPr>
              <a:t>?</a:t>
            </a:r>
            <a:endParaRPr lang="en-GB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_tradnl" dirty="0" err="1" smtClean="0">
                <a:latin typeface="Calibri" charset="0"/>
              </a:rPr>
              <a:t>Luzera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egindako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plangintza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funtsezkoa</a:t>
            </a:r>
            <a:r>
              <a:rPr lang="es-ES_tradnl" dirty="0" smtClean="0">
                <a:latin typeface="Calibri" charset="0"/>
              </a:rPr>
              <a:t> da.</a:t>
            </a:r>
            <a:endParaRPr lang="en-GB" dirty="0">
              <a:latin typeface="Calibri" charset="0"/>
            </a:endParaRPr>
          </a:p>
          <a:p>
            <a:endParaRPr lang="en-GB" dirty="0">
              <a:latin typeface="Calibri" charset="0"/>
            </a:endParaRPr>
          </a:p>
        </p:txBody>
      </p:sp>
      <p:pic>
        <p:nvPicPr>
          <p:cNvPr id="145411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67175" y="1341438"/>
            <a:ext cx="4619625" cy="5175250"/>
          </a:xfrm>
        </p:spPr>
      </p:pic>
      <p:sp>
        <p:nvSpPr>
          <p:cNvPr id="145412" name="TextBox 8"/>
          <p:cNvSpPr txBox="1">
            <a:spLocks noChangeArrowheads="1"/>
          </p:cNvSpPr>
          <p:nvPr/>
        </p:nvSpPr>
        <p:spPr bwMode="auto">
          <a:xfrm>
            <a:off x="4211638" y="5878513"/>
            <a:ext cx="41052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Argazkia:Vikki Bengtsson, </a:t>
            </a:r>
            <a:r>
              <a:rPr lang="sv-SE" sz="1800" dirty="0" smtClean="0">
                <a:solidFill>
                  <a:schemeClr val="bg1"/>
                </a:solidFill>
              </a:rPr>
              <a:t>hurritz lepatak itzalpean, Suedia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25413"/>
            <a:ext cx="8229600" cy="1143000"/>
          </a:xfrm>
        </p:spPr>
        <p:txBody>
          <a:bodyPr/>
          <a:lstStyle/>
          <a:p>
            <a:pPr eaLnBrk="1" hangingPunct="1"/>
            <a:r>
              <a:rPr lang="en-GB" sz="4000" dirty="0" err="1" smtClean="0">
                <a:latin typeface="Calibri" charset="0"/>
              </a:rPr>
              <a:t>Lehiakideak</a:t>
            </a:r>
            <a:r>
              <a:rPr lang="en-GB" sz="4000" dirty="0" smtClean="0">
                <a:latin typeface="Calibri" charset="0"/>
              </a:rPr>
              <a:t> </a:t>
            </a:r>
            <a:r>
              <a:rPr lang="en-GB" sz="4000" dirty="0" err="1" smtClean="0">
                <a:latin typeface="Calibri" charset="0"/>
              </a:rPr>
              <a:t>murrizten</a:t>
            </a:r>
            <a:r>
              <a:rPr lang="en-GB" sz="4000" dirty="0" smtClean="0">
                <a:latin typeface="Calibri" charset="0"/>
              </a:rPr>
              <a:t>. </a:t>
            </a:r>
            <a:r>
              <a:rPr lang="en-GB" sz="4000" dirty="0" err="1" smtClean="0">
                <a:latin typeface="Calibri" charset="0"/>
              </a:rPr>
              <a:t>Bideoa</a:t>
            </a:r>
            <a:r>
              <a:rPr lang="en-GB" sz="4000" dirty="0" smtClean="0">
                <a:latin typeface="Calibri" charset="0"/>
              </a:rPr>
              <a:t>.</a:t>
            </a:r>
            <a:endParaRPr lang="en-US" sz="4000" dirty="0">
              <a:latin typeface="Calibri" charset="0"/>
            </a:endParaRPr>
          </a:p>
        </p:txBody>
      </p:sp>
      <p:pic>
        <p:nvPicPr>
          <p:cNvPr id="66563" name="Content Placeholder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268413"/>
            <a:ext cx="4003675" cy="534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4" name="TextBox 12"/>
          <p:cNvSpPr txBox="1">
            <a:spLocks noChangeArrowheads="1"/>
          </p:cNvSpPr>
          <p:nvPr/>
        </p:nvSpPr>
        <p:spPr bwMode="auto">
          <a:xfrm>
            <a:off x="4500563" y="6022975"/>
            <a:ext cx="41036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sv-SE" sz="1800" dirty="0" smtClean="0">
                <a:solidFill>
                  <a:schemeClr val="bg1"/>
                </a:solidFill>
                <a:latin typeface="Arial" charset="0"/>
              </a:rPr>
              <a:t>Argazkia:Vikki </a:t>
            </a:r>
            <a:r>
              <a:rPr lang="sv-SE" sz="1800" dirty="0">
                <a:solidFill>
                  <a:schemeClr val="bg1"/>
                </a:solidFill>
                <a:latin typeface="Arial" charset="0"/>
              </a:rPr>
              <a:t>Bengtsson, </a:t>
            </a:r>
            <a:r>
              <a:rPr lang="sv-SE" sz="1800" dirty="0" smtClean="0">
                <a:solidFill>
                  <a:schemeClr val="bg1"/>
                </a:solidFill>
                <a:latin typeface="Arial" charset="0"/>
              </a:rPr>
              <a:t>azala eraztuntzen. Suedia</a:t>
            </a:r>
            <a:endParaRPr lang="en-GB" sz="1800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66565" name="Picture 6" descr="C:\Users\Helen\Photographs\To be catalogued and stored C and ex HD\Spain June 2013\CIMG23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262063"/>
            <a:ext cx="4032250" cy="538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6" name="TextBox 4"/>
          <p:cNvSpPr txBox="1">
            <a:spLocks noChangeArrowheads="1"/>
          </p:cNvSpPr>
          <p:nvPr/>
        </p:nvSpPr>
        <p:spPr bwMode="auto">
          <a:xfrm>
            <a:off x="395288" y="6237288"/>
            <a:ext cx="4103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sv-SE" sz="1800" dirty="0" smtClean="0">
                <a:solidFill>
                  <a:schemeClr val="bg1"/>
                </a:solidFill>
                <a:latin typeface="Arial" charset="0"/>
              </a:rPr>
              <a:t>Argazkia:Helen </a:t>
            </a:r>
            <a:r>
              <a:rPr lang="sv-SE" sz="1800" dirty="0">
                <a:solidFill>
                  <a:schemeClr val="bg1"/>
                </a:solidFill>
                <a:latin typeface="Arial" charset="0"/>
              </a:rPr>
              <a:t>Read</a:t>
            </a:r>
            <a:endParaRPr lang="en-GB" sz="1800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36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1"/>
          <p:cNvSpPr>
            <a:spLocks noGrp="1"/>
          </p:cNvSpPr>
          <p:nvPr>
            <p:ph type="title"/>
          </p:nvPr>
        </p:nvSpPr>
        <p:spPr>
          <a:xfrm>
            <a:off x="395288" y="116632"/>
            <a:ext cx="8229600" cy="1143000"/>
          </a:xfrm>
        </p:spPr>
        <p:txBody>
          <a:bodyPr/>
          <a:lstStyle/>
          <a:p>
            <a:r>
              <a:rPr lang="es-ES" sz="3600" dirty="0" err="1" smtClean="0">
                <a:latin typeface="Calibri" charset="0"/>
              </a:rPr>
              <a:t>Zuhaitz</a:t>
            </a:r>
            <a:r>
              <a:rPr lang="es-ES" sz="3600" dirty="0" smtClean="0">
                <a:latin typeface="Calibri" charset="0"/>
              </a:rPr>
              <a:t> </a:t>
            </a:r>
            <a:r>
              <a:rPr lang="es-ES" sz="3600" dirty="0" err="1" smtClean="0">
                <a:latin typeface="Calibri" charset="0"/>
              </a:rPr>
              <a:t>beteranoaren</a:t>
            </a:r>
            <a:r>
              <a:rPr lang="es-ES" sz="3600" dirty="0" smtClean="0">
                <a:latin typeface="Calibri" charset="0"/>
              </a:rPr>
              <a:t> </a:t>
            </a:r>
            <a:r>
              <a:rPr lang="es-ES" sz="3600" dirty="0" err="1" smtClean="0">
                <a:latin typeface="Calibri" charset="0"/>
              </a:rPr>
              <a:t>ondoko</a:t>
            </a:r>
            <a:r>
              <a:rPr lang="es-ES" sz="3600" dirty="0" smtClean="0">
                <a:latin typeface="Calibri" charset="0"/>
              </a:rPr>
              <a:t> </a:t>
            </a:r>
            <a:r>
              <a:rPr lang="es-ES" sz="3600" dirty="0" smtClean="0">
                <a:latin typeface="Calibri" charset="0"/>
              </a:rPr>
              <a:t/>
            </a:r>
            <a:br>
              <a:rPr lang="es-ES" sz="3600" dirty="0" smtClean="0">
                <a:latin typeface="Calibri" charset="0"/>
              </a:rPr>
            </a:br>
            <a:r>
              <a:rPr lang="es-ES" sz="3600" dirty="0" err="1" smtClean="0">
                <a:latin typeface="Calibri" charset="0"/>
              </a:rPr>
              <a:t>lurraldea</a:t>
            </a:r>
            <a:r>
              <a:rPr lang="es-ES" sz="3600" dirty="0" smtClean="0">
                <a:latin typeface="Calibri" charset="0"/>
              </a:rPr>
              <a:t> </a:t>
            </a:r>
            <a:r>
              <a:rPr lang="es-ES" sz="3600" dirty="0" err="1" smtClean="0">
                <a:latin typeface="Calibri" charset="0"/>
              </a:rPr>
              <a:t>kudeatzen</a:t>
            </a:r>
            <a:r>
              <a:rPr lang="es-ES" sz="3600" dirty="0" smtClean="0">
                <a:latin typeface="Calibri" charset="0"/>
              </a:rPr>
              <a:t>. </a:t>
            </a:r>
            <a:r>
              <a:rPr lang="es-ES" sz="3600" dirty="0" err="1" smtClean="0">
                <a:latin typeface="Calibri" charset="0"/>
              </a:rPr>
              <a:t>Bideoa</a:t>
            </a:r>
            <a:r>
              <a:rPr lang="es-ES" sz="3600" dirty="0" smtClean="0">
                <a:latin typeface="Calibri" charset="0"/>
              </a:rPr>
              <a:t>.</a:t>
            </a:r>
            <a:endParaRPr lang="es-ES" sz="3600" dirty="0">
              <a:latin typeface="Calibri" charset="0"/>
            </a:endParaRPr>
          </a:p>
        </p:txBody>
      </p:sp>
      <p:pic>
        <p:nvPicPr>
          <p:cNvPr id="67587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332163"/>
            <a:ext cx="5308600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8" name="TextBox 6"/>
          <p:cNvSpPr txBox="1">
            <a:spLocks noChangeArrowheads="1"/>
          </p:cNvSpPr>
          <p:nvPr/>
        </p:nvSpPr>
        <p:spPr bwMode="auto">
          <a:xfrm>
            <a:off x="3635375" y="6489700"/>
            <a:ext cx="69482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sv-SE" sz="1400" dirty="0" smtClean="0">
                <a:solidFill>
                  <a:schemeClr val="bg1"/>
                </a:solidFill>
                <a:latin typeface="Arial" charset="0"/>
              </a:rPr>
              <a:t>Argazkia:Vikki </a:t>
            </a:r>
            <a:r>
              <a:rPr lang="sv-SE" sz="1400" dirty="0">
                <a:solidFill>
                  <a:schemeClr val="bg1"/>
                </a:solidFill>
                <a:latin typeface="Arial" charset="0"/>
              </a:rPr>
              <a:t>Bengtsson, Hatfield Forest, </a:t>
            </a:r>
            <a:r>
              <a:rPr lang="sv-SE" sz="1400" dirty="0" smtClean="0">
                <a:solidFill>
                  <a:schemeClr val="bg1"/>
                </a:solidFill>
                <a:latin typeface="Arial" charset="0"/>
              </a:rPr>
              <a:t>Ingalaterra</a:t>
            </a:r>
            <a:endParaRPr lang="en-GB" sz="1400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67589" name="Picture 15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547813"/>
            <a:ext cx="4681537" cy="3176587"/>
          </a:xfrm>
          <a:noFill/>
        </p:spPr>
      </p:pic>
      <p:sp>
        <p:nvSpPr>
          <p:cNvPr id="67590" name="TextBox 4"/>
          <p:cNvSpPr txBox="1">
            <a:spLocks noChangeArrowheads="1"/>
          </p:cNvSpPr>
          <p:nvPr/>
        </p:nvSpPr>
        <p:spPr bwMode="auto">
          <a:xfrm>
            <a:off x="395288" y="1484313"/>
            <a:ext cx="48244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sv-SE" sz="1400" dirty="0" smtClean="0">
                <a:solidFill>
                  <a:schemeClr val="bg1"/>
                </a:solidFill>
                <a:latin typeface="Arial" charset="0"/>
              </a:rPr>
              <a:t>Argazkia: Vikki Bengtsson,ardiek kaltetu zuhaitzak, Ingalaterra</a:t>
            </a:r>
            <a:endParaRPr lang="en-GB" sz="1400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22579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v-SE" sz="3600" dirty="0" smtClean="0">
                <a:ea typeface="+mj-ea"/>
                <a:cs typeface="+mj-cs"/>
              </a:rPr>
              <a:t>6. ariketa: </a:t>
            </a:r>
            <a:r>
              <a:rPr lang="sv-SE" sz="3600" dirty="0">
                <a:ea typeface="+mj-ea"/>
                <a:cs typeface="+mj-cs"/>
              </a:rPr>
              <a:t> </a:t>
            </a:r>
            <a:r>
              <a:rPr lang="sv-SE" sz="3600" dirty="0" smtClean="0">
                <a:ea typeface="+mj-ea"/>
                <a:cs typeface="+mj-cs"/>
              </a:rPr>
              <a:t>Zein da zuhaitz </a:t>
            </a:r>
            <a:r>
              <a:rPr lang="sv-SE" sz="3600" dirty="0" smtClean="0">
                <a:ea typeface="+mj-ea"/>
                <a:cs typeface="+mj-cs"/>
              </a:rPr>
              <a:t/>
            </a:r>
            <a:br>
              <a:rPr lang="sv-SE" sz="3600" dirty="0" smtClean="0">
                <a:ea typeface="+mj-ea"/>
                <a:cs typeface="+mj-cs"/>
              </a:rPr>
            </a:br>
            <a:r>
              <a:rPr lang="sv-SE" sz="3600" dirty="0" smtClean="0">
                <a:ea typeface="+mj-ea"/>
                <a:cs typeface="+mj-cs"/>
              </a:rPr>
              <a:t>hauentzako </a:t>
            </a:r>
            <a:r>
              <a:rPr lang="sv-SE" sz="3600" dirty="0" smtClean="0">
                <a:ea typeface="+mj-ea"/>
                <a:cs typeface="+mj-cs"/>
              </a:rPr>
              <a:t>kudeaketa egokia?</a:t>
            </a:r>
            <a:endParaRPr lang="en-GB" sz="3600" dirty="0" smtClean="0">
              <a:ea typeface="+mj-ea"/>
              <a:cs typeface="+mj-cs"/>
            </a:endParaRPr>
          </a:p>
        </p:txBody>
      </p:sp>
      <p:pic>
        <p:nvPicPr>
          <p:cNvPr id="1822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2925" y="1557338"/>
            <a:ext cx="4244975" cy="4967287"/>
          </a:xfrm>
          <a:noFill/>
        </p:spPr>
      </p:pic>
      <p:pic>
        <p:nvPicPr>
          <p:cNvPr id="182275" name="Picture 3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"/>
          <a:stretch/>
        </p:blipFill>
        <p:spPr>
          <a:xfrm>
            <a:off x="5003800" y="1562100"/>
            <a:ext cx="3816350" cy="5000625"/>
          </a:xfrm>
          <a:noFill/>
        </p:spPr>
      </p:pic>
      <p:sp>
        <p:nvSpPr>
          <p:cNvPr id="182276" name="TextBox 4"/>
          <p:cNvSpPr txBox="1">
            <a:spLocks noChangeArrowheads="1"/>
          </p:cNvSpPr>
          <p:nvPr/>
        </p:nvSpPr>
        <p:spPr bwMode="auto">
          <a:xfrm>
            <a:off x="684213" y="5949950"/>
            <a:ext cx="38877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Argazkia:Vikki Bengtsson, Västra Götaland,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82277" name="TextBox 6"/>
          <p:cNvSpPr txBox="1">
            <a:spLocks noChangeArrowheads="1"/>
          </p:cNvSpPr>
          <p:nvPr/>
        </p:nvSpPr>
        <p:spPr bwMode="auto">
          <a:xfrm>
            <a:off x="5076825" y="5949950"/>
            <a:ext cx="38877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Argazkia:Vikki Bengtsson, Östergötland,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1"/>
          <p:cNvSpPr>
            <a:spLocks noGrp="1"/>
          </p:cNvSpPr>
          <p:nvPr>
            <p:ph type="title"/>
          </p:nvPr>
        </p:nvSpPr>
        <p:spPr>
          <a:xfrm>
            <a:off x="467544" y="17190"/>
            <a:ext cx="8229600" cy="1143000"/>
          </a:xfrm>
        </p:spPr>
        <p:txBody>
          <a:bodyPr/>
          <a:lstStyle/>
          <a:p>
            <a:r>
              <a:rPr lang="sv-SE" sz="4000" dirty="0" smtClean="0">
                <a:latin typeface="Calibri" charset="0"/>
              </a:rPr>
              <a:t>Inausketa teknikak. Bideoa.</a:t>
            </a:r>
            <a:endParaRPr lang="en-GB" sz="4000" dirty="0">
              <a:latin typeface="Calibri" charset="0"/>
            </a:endParaRPr>
          </a:p>
        </p:txBody>
      </p:sp>
      <p:pic>
        <p:nvPicPr>
          <p:cNvPr id="6963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268413"/>
            <a:ext cx="4068763" cy="542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6" name="TextBox 4"/>
          <p:cNvSpPr txBox="1">
            <a:spLocks noChangeArrowheads="1"/>
          </p:cNvSpPr>
          <p:nvPr/>
        </p:nvSpPr>
        <p:spPr bwMode="auto">
          <a:xfrm>
            <a:off x="323850" y="5949950"/>
            <a:ext cx="4032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sv-SE" sz="1800" dirty="0" smtClean="0">
                <a:solidFill>
                  <a:schemeClr val="bg1"/>
                </a:solidFill>
                <a:latin typeface="Arial" charset="0"/>
              </a:rPr>
              <a:t>Argazkia:Vikki </a:t>
            </a:r>
            <a:r>
              <a:rPr lang="sv-SE" sz="1800" dirty="0">
                <a:solidFill>
                  <a:schemeClr val="bg1"/>
                </a:solidFill>
                <a:latin typeface="Arial" charset="0"/>
              </a:rPr>
              <a:t>Bengtsson, Östergötland, </a:t>
            </a:r>
            <a:r>
              <a:rPr lang="sv-SE" sz="1800" dirty="0" smtClean="0">
                <a:solidFill>
                  <a:schemeClr val="bg1"/>
                </a:solidFill>
                <a:latin typeface="Arial" charset="0"/>
              </a:rPr>
              <a:t>Suedia</a:t>
            </a:r>
            <a:endParaRPr lang="en-GB" sz="1800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69637" name="Picture 3" descr="004_NC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8"/>
          <a:stretch/>
        </p:blipFill>
        <p:spPr bwMode="auto">
          <a:xfrm>
            <a:off x="4932363" y="1268412"/>
            <a:ext cx="3673475" cy="535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8" name="Line 4"/>
          <p:cNvSpPr>
            <a:spLocks noChangeShapeType="1"/>
          </p:cNvSpPr>
          <p:nvPr/>
        </p:nvSpPr>
        <p:spPr bwMode="auto">
          <a:xfrm flipV="1">
            <a:off x="5799138" y="2097088"/>
            <a:ext cx="501650" cy="50165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39" name="Freeform 5"/>
          <p:cNvSpPr>
            <a:spLocks/>
          </p:cNvSpPr>
          <p:nvPr/>
        </p:nvSpPr>
        <p:spPr bwMode="auto">
          <a:xfrm>
            <a:off x="5799138" y="2036763"/>
            <a:ext cx="2254250" cy="1260475"/>
          </a:xfrm>
          <a:custGeom>
            <a:avLst/>
            <a:gdLst>
              <a:gd name="T0" fmla="*/ 0 w 1421"/>
              <a:gd name="T1" fmla="*/ 2147483647 h 794"/>
              <a:gd name="T2" fmla="*/ 2147483647 w 1421"/>
              <a:gd name="T3" fmla="*/ 2147483647 h 794"/>
              <a:gd name="T4" fmla="*/ 2147483647 w 1421"/>
              <a:gd name="T5" fmla="*/ 2147483647 h 794"/>
              <a:gd name="T6" fmla="*/ 2147483647 w 1421"/>
              <a:gd name="T7" fmla="*/ 2147483647 h 794"/>
              <a:gd name="T8" fmla="*/ 0 60000 65536"/>
              <a:gd name="T9" fmla="*/ 0 60000 65536"/>
              <a:gd name="T10" fmla="*/ 0 60000 65536"/>
              <a:gd name="T11" fmla="*/ 0 60000 65536"/>
              <a:gd name="T12" fmla="*/ 0 w 1421"/>
              <a:gd name="T13" fmla="*/ 0 h 794"/>
              <a:gd name="T14" fmla="*/ 1421 w 1421"/>
              <a:gd name="T15" fmla="*/ 794 h 7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21" h="794">
                <a:moveTo>
                  <a:pt x="0" y="446"/>
                </a:moveTo>
                <a:cubicBezTo>
                  <a:pt x="120" y="223"/>
                  <a:pt x="241" y="0"/>
                  <a:pt x="453" y="38"/>
                </a:cubicBezTo>
                <a:cubicBezTo>
                  <a:pt x="665" y="76"/>
                  <a:pt x="1119" y="552"/>
                  <a:pt x="1270" y="673"/>
                </a:cubicBezTo>
                <a:cubicBezTo>
                  <a:pt x="1421" y="794"/>
                  <a:pt x="1390" y="779"/>
                  <a:pt x="1360" y="764"/>
                </a:cubicBez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40" name="Line 8"/>
          <p:cNvSpPr>
            <a:spLocks noChangeShapeType="1"/>
          </p:cNvSpPr>
          <p:nvPr/>
        </p:nvSpPr>
        <p:spPr bwMode="auto">
          <a:xfrm flipH="1" flipV="1">
            <a:off x="7308850" y="2166938"/>
            <a:ext cx="361950" cy="79375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41" name="Line 9"/>
          <p:cNvSpPr>
            <a:spLocks noChangeShapeType="1"/>
          </p:cNvSpPr>
          <p:nvPr/>
        </p:nvSpPr>
        <p:spPr bwMode="auto">
          <a:xfrm flipV="1">
            <a:off x="5799138" y="2598738"/>
            <a:ext cx="501650" cy="36195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42" name="Line 10"/>
          <p:cNvSpPr>
            <a:spLocks noChangeShapeType="1"/>
          </p:cNvSpPr>
          <p:nvPr/>
        </p:nvSpPr>
        <p:spPr bwMode="auto">
          <a:xfrm flipV="1">
            <a:off x="6446838" y="2455863"/>
            <a:ext cx="6477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43" name="Line 11"/>
          <p:cNvSpPr>
            <a:spLocks noChangeShapeType="1"/>
          </p:cNvSpPr>
          <p:nvPr/>
        </p:nvSpPr>
        <p:spPr bwMode="auto">
          <a:xfrm>
            <a:off x="7237413" y="2671763"/>
            <a:ext cx="431800" cy="64770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44" name="Line 12"/>
          <p:cNvSpPr>
            <a:spLocks noChangeShapeType="1"/>
          </p:cNvSpPr>
          <p:nvPr/>
        </p:nvSpPr>
        <p:spPr bwMode="auto">
          <a:xfrm flipV="1">
            <a:off x="5870575" y="3033713"/>
            <a:ext cx="501650" cy="358775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45" name="Line 13"/>
          <p:cNvSpPr>
            <a:spLocks noChangeShapeType="1"/>
          </p:cNvSpPr>
          <p:nvPr/>
        </p:nvSpPr>
        <p:spPr bwMode="auto">
          <a:xfrm flipV="1">
            <a:off x="6446838" y="2960688"/>
            <a:ext cx="6477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46" name="Line 14"/>
          <p:cNvSpPr>
            <a:spLocks noChangeShapeType="1"/>
          </p:cNvSpPr>
          <p:nvPr/>
        </p:nvSpPr>
        <p:spPr bwMode="auto">
          <a:xfrm>
            <a:off x="7235825" y="3103563"/>
            <a:ext cx="361950" cy="57785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9650" name="TextBox 21"/>
          <p:cNvSpPr txBox="1">
            <a:spLocks noChangeArrowheads="1"/>
          </p:cNvSpPr>
          <p:nvPr/>
        </p:nvSpPr>
        <p:spPr bwMode="auto">
          <a:xfrm>
            <a:off x="5003800" y="6021388"/>
            <a:ext cx="35290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sv-SE" sz="1800" dirty="0" smtClean="0">
                <a:solidFill>
                  <a:schemeClr val="bg1"/>
                </a:solidFill>
                <a:latin typeface="Arial" charset="0"/>
              </a:rPr>
              <a:t>Argazkia:Vikki </a:t>
            </a:r>
            <a:r>
              <a:rPr lang="sv-SE" sz="1800" dirty="0">
                <a:solidFill>
                  <a:schemeClr val="bg1"/>
                </a:solidFill>
                <a:latin typeface="Arial" charset="0"/>
              </a:rPr>
              <a:t>Bengtsson, Hatfield Forest, </a:t>
            </a:r>
            <a:r>
              <a:rPr lang="sv-SE" sz="1800" dirty="0" smtClean="0">
                <a:solidFill>
                  <a:schemeClr val="bg1"/>
                </a:solidFill>
                <a:latin typeface="Arial" charset="0"/>
              </a:rPr>
              <a:t>Ingalaterra</a:t>
            </a:r>
            <a:endParaRPr lang="en-GB" sz="18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69651" name="Line 7"/>
          <p:cNvSpPr>
            <a:spLocks noChangeShapeType="1"/>
          </p:cNvSpPr>
          <p:nvPr/>
        </p:nvSpPr>
        <p:spPr bwMode="auto">
          <a:xfrm>
            <a:off x="6443663" y="2060575"/>
            <a:ext cx="6477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5004048" y="2348880"/>
            <a:ext cx="14398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  <a:buClr>
                <a:schemeClr val="bg2"/>
              </a:buClr>
              <a:buSzPct val="120000"/>
              <a:buFont typeface="Times" charset="0"/>
              <a:buNone/>
            </a:pPr>
            <a:r>
              <a:rPr lang="en-GB" sz="1400" dirty="0">
                <a:solidFill>
                  <a:srgbClr val="000000"/>
                </a:solidFill>
              </a:rPr>
              <a:t>2° </a:t>
            </a:r>
            <a:r>
              <a:rPr lang="en-GB" sz="1400" dirty="0" err="1">
                <a:solidFill>
                  <a:srgbClr val="000000"/>
                </a:solidFill>
              </a:rPr>
              <a:t>corte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5004048" y="278068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  <a:buClr>
                <a:schemeClr val="bg2"/>
              </a:buClr>
              <a:buSzPct val="120000"/>
              <a:buFont typeface="Times" charset="0"/>
              <a:buNone/>
            </a:pPr>
            <a:r>
              <a:rPr lang="en-GB" sz="1400">
                <a:solidFill>
                  <a:srgbClr val="000000"/>
                </a:solidFill>
              </a:rPr>
              <a:t>3° corte</a:t>
            </a: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5075485" y="3283918"/>
            <a:ext cx="863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  <a:buClr>
                <a:schemeClr val="bg2"/>
              </a:buClr>
              <a:buSzPct val="120000"/>
              <a:buFont typeface="Times" charset="0"/>
              <a:buNone/>
            </a:pPr>
            <a:r>
              <a:rPr lang="en-GB" sz="1400">
                <a:solidFill>
                  <a:srgbClr val="FFFFFF"/>
                </a:solidFill>
              </a:rPr>
              <a:t>4° corte</a:t>
            </a:r>
          </a:p>
        </p:txBody>
      </p:sp>
    </p:spTree>
    <p:extLst>
      <p:ext uri="{BB962C8B-B14F-4D97-AF65-F5344CB8AC3E}">
        <p14:creationId xmlns:p14="http://schemas.microsoft.com/office/powerpoint/2010/main" val="127694946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5" name="Title 1"/>
          <p:cNvSpPr>
            <a:spLocks noGrp="1"/>
          </p:cNvSpPr>
          <p:nvPr>
            <p:ph type="title"/>
          </p:nvPr>
        </p:nvSpPr>
        <p:spPr>
          <a:xfrm>
            <a:off x="755650" y="404813"/>
            <a:ext cx="7848600" cy="1139825"/>
          </a:xfrm>
        </p:spPr>
        <p:txBody>
          <a:bodyPr/>
          <a:lstStyle/>
          <a:p>
            <a:pPr eaLnBrk="1" hangingPunct="1"/>
            <a:r>
              <a:rPr lang="sv-SE" sz="3600" dirty="0" smtClean="0">
                <a:latin typeface="Calibri" charset="0"/>
              </a:rPr>
              <a:t>Gogoratu: zuhaitzen belaunaldi </a:t>
            </a:r>
            <a:r>
              <a:rPr lang="sv-SE" sz="3600" dirty="0" smtClean="0">
                <a:latin typeface="Calibri" charset="0"/>
              </a:rPr>
              <a:t/>
            </a:r>
            <a:br>
              <a:rPr lang="sv-SE" sz="3600" dirty="0" smtClean="0">
                <a:latin typeface="Calibri" charset="0"/>
              </a:rPr>
            </a:br>
            <a:r>
              <a:rPr lang="sv-SE" sz="3600" dirty="0" smtClean="0">
                <a:latin typeface="Calibri" charset="0"/>
              </a:rPr>
              <a:t>berriak </a:t>
            </a:r>
            <a:r>
              <a:rPr lang="sv-SE" sz="3600" dirty="0" smtClean="0">
                <a:latin typeface="Calibri" charset="0"/>
              </a:rPr>
              <a:t>funtsezkoak dira luzerako bideragarritasunerako</a:t>
            </a:r>
            <a:endParaRPr lang="en-GB" sz="3600" dirty="0">
              <a:latin typeface="Calibri" charset="0"/>
            </a:endParaRPr>
          </a:p>
        </p:txBody>
      </p:sp>
      <p:pic>
        <p:nvPicPr>
          <p:cNvPr id="180226" name="Content Placeholder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825625"/>
            <a:ext cx="6696075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6" name="TextBox 7"/>
          <p:cNvSpPr txBox="1">
            <a:spLocks noChangeArrowheads="1"/>
          </p:cNvSpPr>
          <p:nvPr/>
        </p:nvSpPr>
        <p:spPr bwMode="auto">
          <a:xfrm>
            <a:off x="1476375" y="1844675"/>
            <a:ext cx="4525963" cy="36988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sv-SE" sz="1800" dirty="0">
                <a:solidFill>
                  <a:schemeClr val="bg1"/>
                </a:solidFill>
              </a:rPr>
              <a:t>Argazkia</a:t>
            </a:r>
            <a:r>
              <a:rPr lang="sv-SE" altLang="en-US" sz="18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: Chris Knapman, Eskozia</a:t>
            </a:r>
            <a:endParaRPr lang="en-GB" altLang="en-US" sz="1800" dirty="0" smtClean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7200" y="5516563"/>
            <a:ext cx="8229600" cy="1139825"/>
          </a:xfrm>
          <a:prstGeom prst="rect">
            <a:avLst/>
          </a:prstGeom>
          <a:solidFill>
            <a:schemeClr val="tx1">
              <a:alpha val="49000"/>
            </a:schemeClr>
          </a:solidFill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r>
              <a:rPr lang="sv-SE" kern="0" dirty="0" smtClean="0">
                <a:solidFill>
                  <a:schemeClr val="bg1"/>
                </a:solidFill>
                <a:effectLst/>
              </a:rPr>
              <a:t>Galderarik?</a:t>
            </a:r>
            <a:endParaRPr lang="en-GB" kern="0" dirty="0">
              <a:solidFill>
                <a:schemeClr val="bg1"/>
              </a:solidFill>
              <a:effectLst/>
            </a:endParaRPr>
          </a:p>
        </p:txBody>
      </p:sp>
      <p:sp>
        <p:nvSpPr>
          <p:cNvPr id="193539" name="TextBox 3"/>
          <p:cNvSpPr txBox="1">
            <a:spLocks noChangeArrowheads="1"/>
          </p:cNvSpPr>
          <p:nvPr/>
        </p:nvSpPr>
        <p:spPr bwMode="auto">
          <a:xfrm>
            <a:off x="4763" y="115888"/>
            <a:ext cx="47513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 Vikki Bengtsson , Windsor, </a:t>
            </a:r>
            <a:r>
              <a:rPr lang="sv-SE" sz="1800" dirty="0" smtClean="0">
                <a:solidFill>
                  <a:schemeClr val="bg1"/>
                </a:solidFill>
              </a:rPr>
              <a:t>Ingalaterra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1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8363"/>
          </a:xfrm>
        </p:spPr>
        <p:txBody>
          <a:bodyPr/>
          <a:lstStyle/>
          <a:p>
            <a:pPr eaLnBrk="1" hangingPunct="1"/>
            <a:r>
              <a:rPr lang="sv-SE" sz="4000" dirty="0" smtClean="0">
                <a:latin typeface="Calibri" charset="0"/>
              </a:rPr>
              <a:t>Gure zuhaitz </a:t>
            </a:r>
            <a:r>
              <a:rPr lang="sv-SE" sz="4000" dirty="0" smtClean="0">
                <a:latin typeface="Calibri" charset="0"/>
              </a:rPr>
              <a:t/>
            </a:r>
            <a:br>
              <a:rPr lang="sv-SE" sz="4000" dirty="0" smtClean="0">
                <a:latin typeface="Calibri" charset="0"/>
              </a:rPr>
            </a:br>
            <a:r>
              <a:rPr lang="sv-SE" sz="4000" dirty="0" smtClean="0">
                <a:latin typeface="Calibri" charset="0"/>
              </a:rPr>
              <a:t>zaharrentzako </a:t>
            </a:r>
            <a:r>
              <a:rPr lang="sv-SE" sz="4000" dirty="0" smtClean="0">
                <a:latin typeface="Calibri" charset="0"/>
              </a:rPr>
              <a:t>babesa</a:t>
            </a:r>
            <a:endParaRPr lang="en-GB" sz="4000" dirty="0">
              <a:latin typeface="Calibri" charset="0"/>
            </a:endParaRPr>
          </a:p>
        </p:txBody>
      </p:sp>
      <p:sp>
        <p:nvSpPr>
          <p:cNvPr id="184322" name="Text Placeholder 2"/>
          <p:cNvSpPr>
            <a:spLocks noGrp="1"/>
          </p:cNvSpPr>
          <p:nvPr>
            <p:ph type="body" sz="half" idx="1"/>
          </p:nvPr>
        </p:nvSpPr>
        <p:spPr>
          <a:xfrm>
            <a:off x="179388" y="1600200"/>
            <a:ext cx="4176712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sv-SE" sz="2700" dirty="0" smtClean="0">
                <a:latin typeface="Calibri" charset="0"/>
              </a:rPr>
              <a:t>Zurezko itsasontzi zaharra, haritzean egina, haren lehen bidaian urperatu zen!</a:t>
            </a:r>
            <a:endParaRPr lang="sv-SE" sz="27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sv-SE" sz="2700" dirty="0" smtClean="0">
                <a:latin typeface="Calibri" charset="0"/>
              </a:rPr>
              <a:t>Monumentu nazionala da egun Suedian, arrazoi osoz,  BAINA</a:t>
            </a:r>
            <a:endParaRPr lang="sv-SE" sz="27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sv-SE" sz="2700" dirty="0" smtClean="0">
                <a:latin typeface="Calibri" charset="0"/>
              </a:rPr>
              <a:t>Itsasontzia bera baino zaharragoak eta bizirik dauden haritzak  ere aintzat hartu beharko lirateke!</a:t>
            </a:r>
            <a:endParaRPr lang="sv-SE" sz="2700" dirty="0">
              <a:latin typeface="Calibri" charset="0"/>
            </a:endParaRPr>
          </a:p>
        </p:txBody>
      </p:sp>
      <p:pic>
        <p:nvPicPr>
          <p:cNvPr id="184323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5238" y="1254125"/>
            <a:ext cx="3168650" cy="2376488"/>
          </a:xfrm>
        </p:spPr>
      </p:pic>
      <p:pic>
        <p:nvPicPr>
          <p:cNvPr id="18432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630613"/>
            <a:ext cx="4465637" cy="296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25" name="TextBox 5"/>
          <p:cNvSpPr txBox="1">
            <a:spLocks noChangeArrowheads="1"/>
          </p:cNvSpPr>
          <p:nvPr/>
        </p:nvSpPr>
        <p:spPr bwMode="auto">
          <a:xfrm>
            <a:off x="4613275" y="3694113"/>
            <a:ext cx="38465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Foto: Vikki Bengtsson , </a:t>
            </a:r>
            <a:r>
              <a:rPr lang="sv-SE" sz="1800" dirty="0" smtClean="0">
                <a:solidFill>
                  <a:schemeClr val="bg1"/>
                </a:solidFill>
              </a:rPr>
              <a:t>Suedia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84326" name="TextBox 5"/>
          <p:cNvSpPr txBox="1">
            <a:spLocks noChangeArrowheads="1"/>
          </p:cNvSpPr>
          <p:nvPr/>
        </p:nvSpPr>
        <p:spPr bwMode="auto">
          <a:xfrm>
            <a:off x="5170488" y="1341438"/>
            <a:ext cx="24876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>
                <a:solidFill>
                  <a:schemeClr val="bg1"/>
                </a:solidFill>
              </a:rPr>
              <a:t>Argazkia: Peter Isotala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89" name="Title 1"/>
          <p:cNvSpPr>
            <a:spLocks noGrp="1"/>
          </p:cNvSpPr>
          <p:nvPr>
            <p:ph type="title"/>
          </p:nvPr>
        </p:nvSpPr>
        <p:spPr>
          <a:xfrm>
            <a:off x="446858" y="44624"/>
            <a:ext cx="8229600" cy="1143000"/>
          </a:xfrm>
        </p:spPr>
        <p:txBody>
          <a:bodyPr/>
          <a:lstStyle/>
          <a:p>
            <a:r>
              <a:rPr lang="es-ES_tradnl" sz="4000" dirty="0" err="1" smtClean="0">
                <a:latin typeface="Calibri" charset="0"/>
              </a:rPr>
              <a:t>Legedia</a:t>
            </a:r>
            <a:r>
              <a:rPr lang="es-ES_tradnl" sz="4000" dirty="0" smtClean="0">
                <a:latin typeface="Calibri" charset="0"/>
              </a:rPr>
              <a:t> eta </a:t>
            </a:r>
            <a:r>
              <a:rPr lang="es-ES_tradnl" sz="4000" dirty="0" err="1" smtClean="0">
                <a:latin typeface="Calibri" charset="0"/>
              </a:rPr>
              <a:t>dirulaguntzak</a:t>
            </a:r>
            <a:endParaRPr lang="es-ES_tradnl" sz="4000" dirty="0">
              <a:latin typeface="Calibri" charset="0"/>
            </a:endParaRPr>
          </a:p>
        </p:txBody>
      </p:sp>
      <p:sp>
        <p:nvSpPr>
          <p:cNvPr id="191490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ES_tradnl" dirty="0" err="1" smtClean="0">
                <a:latin typeface="Calibri" charset="0"/>
              </a:rPr>
              <a:t>Ikus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ikastaroaren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materiala</a:t>
            </a:r>
            <a:r>
              <a:rPr lang="es-ES_tradnl" dirty="0" smtClean="0">
                <a:latin typeface="Calibri" charset="0"/>
              </a:rPr>
              <a:t>.</a:t>
            </a:r>
          </a:p>
          <a:p>
            <a:r>
              <a:rPr lang="es-ES_tradnl" dirty="0" err="1" smtClean="0">
                <a:latin typeface="Calibri" charset="0"/>
              </a:rPr>
              <a:t>Arriskuen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kudeaketa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zentzu</a:t>
            </a:r>
            <a:r>
              <a:rPr lang="es-ES_tradnl" dirty="0" smtClean="0">
                <a:latin typeface="Calibri" charset="0"/>
              </a:rPr>
              <a:t> </a:t>
            </a:r>
            <a:r>
              <a:rPr lang="es-ES_tradnl" dirty="0" err="1" smtClean="0">
                <a:latin typeface="Calibri" charset="0"/>
              </a:rPr>
              <a:t>komunarekin</a:t>
            </a:r>
            <a:r>
              <a:rPr lang="es-ES_tradnl" dirty="0" smtClean="0">
                <a:latin typeface="Calibri" charset="0"/>
              </a:rPr>
              <a:t>. </a:t>
            </a:r>
            <a:r>
              <a:rPr lang="es-ES_tradnl" dirty="0" err="1" smtClean="0">
                <a:latin typeface="Calibri" charset="0"/>
              </a:rPr>
              <a:t>Bideoa</a:t>
            </a:r>
            <a:r>
              <a:rPr lang="es-ES_tradnl" dirty="0" smtClean="0">
                <a:latin typeface="Calibri" charset="0"/>
              </a:rPr>
              <a:t>. </a:t>
            </a:r>
            <a:endParaRPr lang="es-ES_tradnl" dirty="0">
              <a:latin typeface="Calibri" charset="0"/>
            </a:endParaRPr>
          </a:p>
        </p:txBody>
      </p:sp>
      <p:pic>
        <p:nvPicPr>
          <p:cNvPr id="191491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216025"/>
            <a:ext cx="3457575" cy="5165725"/>
          </a:xfrm>
        </p:spPr>
      </p:pic>
      <p:sp>
        <p:nvSpPr>
          <p:cNvPr id="191492" name="TextBox 4"/>
          <p:cNvSpPr txBox="1">
            <a:spLocks noChangeArrowheads="1"/>
          </p:cNvSpPr>
          <p:nvPr/>
        </p:nvSpPr>
        <p:spPr bwMode="auto">
          <a:xfrm>
            <a:off x="3707904" y="6443663"/>
            <a:ext cx="49677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 dirty="0" err="1" smtClean="0"/>
              <a:t>Argazkia</a:t>
            </a:r>
            <a:r>
              <a:rPr lang="en-GB" sz="1800" dirty="0" smtClean="0"/>
              <a:t>: </a:t>
            </a:r>
            <a:r>
              <a:rPr lang="en-GB" sz="1800" dirty="0" err="1"/>
              <a:t>BrianCleckner</a:t>
            </a:r>
            <a:r>
              <a:rPr lang="en-GB" sz="1800" dirty="0"/>
              <a:t>, </a:t>
            </a:r>
            <a:r>
              <a:rPr lang="en-GB" sz="1800" dirty="0" err="1" smtClean="0"/>
              <a:t>Erresuma</a:t>
            </a:r>
            <a:r>
              <a:rPr lang="en-GB" sz="1800" dirty="0" smtClean="0"/>
              <a:t> </a:t>
            </a:r>
            <a:r>
              <a:rPr lang="en-GB" sz="1800" dirty="0" err="1" smtClean="0"/>
              <a:t>Batua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2474955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69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28588"/>
            <a:ext cx="8229600" cy="1139825"/>
          </a:xfrm>
        </p:spPr>
        <p:txBody>
          <a:bodyPr/>
          <a:lstStyle/>
          <a:p>
            <a:pPr eaLnBrk="1" hangingPunct="1"/>
            <a:r>
              <a:rPr lang="en-GB" sz="3600" dirty="0" err="1" smtClean="0">
                <a:latin typeface="Calibri" charset="0"/>
              </a:rPr>
              <a:t>Zuhaitz</a:t>
            </a:r>
            <a:r>
              <a:rPr lang="en-GB" sz="3600" dirty="0" smtClean="0">
                <a:latin typeface="Calibri" charset="0"/>
              </a:rPr>
              <a:t> </a:t>
            </a:r>
            <a:r>
              <a:rPr lang="en-GB" sz="3600" dirty="0" err="1" smtClean="0">
                <a:latin typeface="Calibri" charset="0"/>
              </a:rPr>
              <a:t>beteranoak</a:t>
            </a:r>
            <a:r>
              <a:rPr lang="en-GB" sz="3600" dirty="0" smtClean="0">
                <a:latin typeface="Calibri" charset="0"/>
              </a:rPr>
              <a:t>- </a:t>
            </a:r>
            <a:r>
              <a:rPr lang="en-GB" sz="3600" dirty="0" err="1" smtClean="0">
                <a:latin typeface="Calibri" charset="0"/>
              </a:rPr>
              <a:t>ondorioak</a:t>
            </a:r>
            <a:endParaRPr lang="en-US" sz="3600" dirty="0">
              <a:latin typeface="Calibri" charset="0"/>
            </a:endParaRPr>
          </a:p>
        </p:txBody>
      </p:sp>
      <p:sp>
        <p:nvSpPr>
          <p:cNvPr id="186370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4402138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dirty="0" err="1" smtClean="0">
                <a:latin typeface="Calibri" charset="0"/>
              </a:rPr>
              <a:t>Bioaniztasuna</a:t>
            </a:r>
            <a:endParaRPr lang="es-ES" dirty="0">
              <a:latin typeface="Calibri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s-ES" dirty="0" err="1" smtClean="0">
                <a:latin typeface="Calibri" charset="0"/>
              </a:rPr>
              <a:t>Zahartzea</a:t>
            </a:r>
            <a:r>
              <a:rPr lang="es-ES" dirty="0" smtClean="0">
                <a:latin typeface="Calibri" charset="0"/>
              </a:rPr>
              <a:t> eta </a:t>
            </a:r>
            <a:r>
              <a:rPr lang="es-ES" dirty="0" err="1" smtClean="0">
                <a:latin typeface="Calibri" charset="0"/>
              </a:rPr>
              <a:t>prozesu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naturalak</a:t>
            </a:r>
            <a:r>
              <a:rPr lang="es-ES" dirty="0" smtClean="0">
                <a:latin typeface="Calibri" charset="0"/>
              </a:rPr>
              <a:t> oso </a:t>
            </a:r>
            <a:r>
              <a:rPr lang="es-ES" dirty="0" err="1" smtClean="0">
                <a:latin typeface="Calibri" charset="0"/>
              </a:rPr>
              <a:t>garrantzitsuak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dira</a:t>
            </a:r>
            <a:endParaRPr lang="es-ES" dirty="0">
              <a:latin typeface="Calibri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s-ES" dirty="0" err="1" smtClean="0">
                <a:latin typeface="Calibri" charset="0"/>
              </a:rPr>
              <a:t>Zuhaitz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beteranoek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toki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zabala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behar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dute</a:t>
            </a:r>
            <a:endParaRPr lang="es-ES" dirty="0">
              <a:latin typeface="Calibri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s-ES" dirty="0" err="1" smtClean="0">
                <a:latin typeface="Calibri" charset="0"/>
              </a:rPr>
              <a:t>Arretaz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planifikatu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edozein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kudeaketa</a:t>
            </a:r>
            <a:endParaRPr lang="es-ES" dirty="0">
              <a:latin typeface="Calibri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s-ES" dirty="0" err="1" smtClean="0">
                <a:latin typeface="Calibri" charset="0"/>
              </a:rPr>
              <a:t>Etorkizunerako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planifikatu</a:t>
            </a:r>
            <a:endParaRPr lang="es-ES" dirty="0">
              <a:latin typeface="Calibri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s-ES" dirty="0" err="1" smtClean="0">
                <a:latin typeface="Calibri" charset="0"/>
              </a:rPr>
              <a:t>Etorkizunerako</a:t>
            </a:r>
            <a:r>
              <a:rPr lang="es-ES" dirty="0" smtClean="0">
                <a:latin typeface="Calibri" charset="0"/>
              </a:rPr>
              <a:t> </a:t>
            </a:r>
            <a:r>
              <a:rPr lang="es-ES" dirty="0" err="1" smtClean="0">
                <a:latin typeface="Calibri" charset="0"/>
              </a:rPr>
              <a:t>babestu</a:t>
            </a:r>
            <a:endParaRPr lang="es-ES" dirty="0">
              <a:latin typeface="Calibri" charset="0"/>
            </a:endParaRPr>
          </a:p>
        </p:txBody>
      </p:sp>
      <p:pic>
        <p:nvPicPr>
          <p:cNvPr id="186371" name="Picture 6" descr="C:\Users\Helen\Photographs\Trees\Trees - spain\Photos for Spanish book\Pretty\Gorbeia Uribe Samuels trees 07 +Al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638" y="1268413"/>
            <a:ext cx="3552825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372" name="TextBox 4"/>
          <p:cNvSpPr txBox="1">
            <a:spLocks noChangeArrowheads="1"/>
          </p:cNvSpPr>
          <p:nvPr/>
        </p:nvSpPr>
        <p:spPr bwMode="auto">
          <a:xfrm>
            <a:off x="4973638" y="6229350"/>
            <a:ext cx="3990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>
                <a:solidFill>
                  <a:schemeClr val="bg1"/>
                </a:solidFill>
              </a:rPr>
              <a:t>Argazkia: </a:t>
            </a:r>
            <a:r>
              <a:rPr lang="sv-SE" sz="1800" dirty="0">
                <a:solidFill>
                  <a:schemeClr val="bg1"/>
                </a:solidFill>
              </a:rPr>
              <a:t>Helen Read, </a:t>
            </a:r>
            <a:r>
              <a:rPr lang="sv-SE" sz="1800" dirty="0" smtClean="0">
                <a:solidFill>
                  <a:schemeClr val="bg1"/>
                </a:solidFill>
              </a:rPr>
              <a:t>Espainia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sv-SE" sz="4000" dirty="0" smtClean="0">
                <a:latin typeface="Calibri" charset="0"/>
              </a:rPr>
              <a:t>Informazio gehiago</a:t>
            </a:r>
            <a:r>
              <a:rPr lang="en-GB" sz="4000" dirty="0">
                <a:latin typeface="Calibri" charset="0"/>
              </a:rPr>
              <a:t/>
            </a:r>
            <a:br>
              <a:rPr lang="en-GB" sz="4000" dirty="0">
                <a:latin typeface="Calibri" charset="0"/>
              </a:rPr>
            </a:br>
            <a:endParaRPr lang="en-GB" sz="4000" dirty="0">
              <a:latin typeface="Calibri" charset="0"/>
            </a:endParaRPr>
          </a:p>
        </p:txBody>
      </p:sp>
      <p:pic>
        <p:nvPicPr>
          <p:cNvPr id="75779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7413" y="1600200"/>
            <a:ext cx="3178175" cy="4525963"/>
          </a:xfrm>
        </p:spPr>
      </p:pic>
      <p:sp>
        <p:nvSpPr>
          <p:cNvPr id="75780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v-SE" dirty="0" smtClean="0">
                <a:latin typeface="Calibri" charset="0"/>
              </a:rPr>
              <a:t>VETree bideo gehiago</a:t>
            </a:r>
            <a:endParaRPr lang="sv-SE" dirty="0">
              <a:latin typeface="Calibri" charset="0"/>
            </a:endParaRPr>
          </a:p>
          <a:p>
            <a:pPr lvl="1"/>
            <a:r>
              <a:rPr lang="sv-SE" dirty="0" smtClean="0">
                <a:latin typeface="Calibri" charset="0"/>
              </a:rPr>
              <a:t>Arriskuen kudeaketa</a:t>
            </a:r>
            <a:endParaRPr lang="sv-SE" dirty="0">
              <a:latin typeface="Calibri" charset="0"/>
            </a:endParaRPr>
          </a:p>
          <a:p>
            <a:pPr lvl="1"/>
            <a:r>
              <a:rPr lang="sv-SE" dirty="0" smtClean="0">
                <a:latin typeface="Calibri" charset="0"/>
              </a:rPr>
              <a:t>Deskonposatzen arin den zuraren kudeaketa</a:t>
            </a:r>
            <a:endParaRPr lang="sv-SE" dirty="0">
              <a:latin typeface="Calibri" charset="0"/>
            </a:endParaRPr>
          </a:p>
          <a:p>
            <a:pPr lvl="1"/>
            <a:r>
              <a:rPr lang="sv-SE" dirty="0" smtClean="0">
                <a:latin typeface="Calibri" charset="0"/>
              </a:rPr>
              <a:t>Fruta-arbola beteranoen kudeaketa</a:t>
            </a:r>
            <a:endParaRPr lang="sv-SE" dirty="0">
              <a:latin typeface="Calibri" charset="0"/>
            </a:endParaRPr>
          </a:p>
          <a:p>
            <a:pPr lvl="1"/>
            <a:r>
              <a:rPr lang="sv-SE" dirty="0" smtClean="0">
                <a:latin typeface="Calibri" charset="0"/>
              </a:rPr>
              <a:t>David Lonsdaleren ikasgaiak</a:t>
            </a:r>
            <a:endParaRPr lang="sv-SE" dirty="0">
              <a:latin typeface="Calibri" charset="0"/>
            </a:endParaRPr>
          </a:p>
          <a:p>
            <a:pPr lvl="1"/>
            <a:r>
              <a:rPr lang="sv-SE" dirty="0" smtClean="0">
                <a:latin typeface="Calibri" charset="0"/>
              </a:rPr>
              <a:t>Zuhaitz motzen mugarraketa haien ziklo naturalean</a:t>
            </a:r>
            <a:endParaRPr lang="en-GB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50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>
              <a:latin typeface="Calibri" charset="0"/>
            </a:endParaRPr>
          </a:p>
        </p:txBody>
      </p:sp>
      <p:sp>
        <p:nvSpPr>
          <p:cNvPr id="19046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sv-SE" dirty="0">
              <a:latin typeface="Calibri" charset="0"/>
              <a:hlinkClick r:id="rId2"/>
            </a:endParaRPr>
          </a:p>
          <a:p>
            <a:pPr eaLnBrk="1" hangingPunct="1"/>
            <a:endParaRPr lang="sv-SE" dirty="0">
              <a:latin typeface="Calibri" charset="0"/>
              <a:hlinkClick r:id="rId2"/>
            </a:endParaRPr>
          </a:p>
          <a:p>
            <a:pPr eaLnBrk="1" hangingPunct="1"/>
            <a:endParaRPr lang="sv-SE" dirty="0" smtClean="0">
              <a:latin typeface="Calibri" charset="0"/>
              <a:hlinkClick r:id="rId2"/>
            </a:endParaRPr>
          </a:p>
          <a:p>
            <a:pPr eaLnBrk="1" hangingPunct="1"/>
            <a:r>
              <a:rPr lang="sv-SE" dirty="0" smtClean="0">
                <a:latin typeface="Calibri" charset="0"/>
              </a:rPr>
              <a:t>www.vetree.eu</a:t>
            </a:r>
            <a:endParaRPr lang="sv-SE" dirty="0">
              <a:latin typeface="Calibri" charset="0"/>
            </a:endParaRPr>
          </a:p>
          <a:p>
            <a:pPr eaLnBrk="1" hangingPunct="1"/>
            <a:r>
              <a:rPr lang="sv-SE" dirty="0">
                <a:latin typeface="Calibri" charset="0"/>
              </a:rPr>
              <a:t>www.ancient-tree-forum.org.uk</a:t>
            </a:r>
          </a:p>
          <a:p>
            <a:pPr eaLnBrk="1" hangingPunct="1"/>
            <a:r>
              <a:rPr lang="sv-SE" dirty="0" smtClean="0">
                <a:latin typeface="Calibri" charset="0"/>
              </a:rPr>
              <a:t>Jarraitu  bietan </a:t>
            </a:r>
            <a:r>
              <a:rPr lang="en-US" dirty="0" smtClean="0">
                <a:latin typeface="Calibri" charset="0"/>
              </a:rPr>
              <a:t>Facebook eta </a:t>
            </a:r>
            <a:r>
              <a:rPr lang="en-US" dirty="0">
                <a:latin typeface="Calibri" charset="0"/>
              </a:rPr>
              <a:t>Twitter </a:t>
            </a: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7" r="16402"/>
          <a:stretch>
            <a:fillRect/>
          </a:stretch>
        </p:blipFill>
        <p:spPr bwMode="auto">
          <a:xfrm>
            <a:off x="3987800" y="5300663"/>
            <a:ext cx="812800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:\Gebruikersgegevens\joyeto\Documents\PROJECTEN\VETree\logo - huisstijl\logo-voor-scherm\main_logo_witra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88913"/>
            <a:ext cx="5033962" cy="309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5" name="Picture 4" descr="Basque country pollards_Small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0" r="3337"/>
          <a:stretch>
            <a:fillRect/>
          </a:stretch>
        </p:blipFill>
        <p:spPr>
          <a:xfrm>
            <a:off x="0" y="0"/>
            <a:ext cx="9553575" cy="688498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8939212" cy="1139825"/>
          </a:xfrm>
          <a:solidFill>
            <a:schemeClr val="tx2">
              <a:lumMod val="50000"/>
              <a:alpha val="49000"/>
            </a:schemeClr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v-SE" dirty="0" smtClean="0">
                <a:solidFill>
                  <a:schemeClr val="bg1"/>
                </a:solidFill>
                <a:ea typeface="+mj-ea"/>
                <a:cs typeface="+mj-cs"/>
              </a:rPr>
              <a:t>Mesedez, bete itzazue ikastaroa ebaluatzeko inkestak!</a:t>
            </a:r>
            <a:endParaRPr lang="en-GB" dirty="0">
              <a:solidFill>
                <a:schemeClr val="bg1"/>
              </a:solidFill>
              <a:ea typeface="+mj-ea"/>
              <a:cs typeface="+mj-cs"/>
            </a:endParaRPr>
          </a:p>
        </p:txBody>
      </p:sp>
      <p:sp>
        <p:nvSpPr>
          <p:cNvPr id="195587" name="TextBox 2"/>
          <p:cNvSpPr txBox="1">
            <a:spLocks noChangeArrowheads="1"/>
          </p:cNvSpPr>
          <p:nvPr/>
        </p:nvSpPr>
        <p:spPr bwMode="auto">
          <a:xfrm>
            <a:off x="395288" y="6453188"/>
            <a:ext cx="50408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sv-SE" sz="1800" dirty="0" smtClean="0"/>
              <a:t>Argazkia: </a:t>
            </a:r>
            <a:r>
              <a:rPr lang="sv-SE" sz="1800" dirty="0"/>
              <a:t>Vikki Bengtsson , Oianleku, </a:t>
            </a:r>
            <a:r>
              <a:rPr lang="sv-SE" sz="1800" dirty="0" smtClean="0"/>
              <a:t>Gipuzkoa</a:t>
            </a: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v-SE" sz="4000" dirty="0" smtClean="0">
                <a:latin typeface="Calibri" charset="0"/>
              </a:rPr>
              <a:t>Informazio gehiago</a:t>
            </a:r>
            <a:r>
              <a:rPr lang="en-GB" sz="4000" dirty="0">
                <a:latin typeface="Calibri" charset="0"/>
              </a:rPr>
              <a:t/>
            </a:r>
            <a:br>
              <a:rPr lang="en-GB" sz="4000" dirty="0">
                <a:latin typeface="Calibri" charset="0"/>
              </a:rPr>
            </a:br>
            <a:endParaRPr lang="en-GB" sz="4000" dirty="0">
              <a:latin typeface="Calibri" charset="0"/>
            </a:endParaRPr>
          </a:p>
        </p:txBody>
      </p:sp>
      <p:pic>
        <p:nvPicPr>
          <p:cNvPr id="188418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5600" y="1412875"/>
            <a:ext cx="3384550" cy="4818063"/>
          </a:xfrm>
        </p:spPr>
      </p:pic>
      <p:pic>
        <p:nvPicPr>
          <p:cNvPr id="188419" name="Picture 6" descr="atflogo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382838"/>
            <a:ext cx="1341438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0" name="Picture 6" descr="C:\Users\Helen\Helen\Veteran trees\Handbook English in Chapters\Cover of VTI handbook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12875"/>
            <a:ext cx="338455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TC101859861[[fn=Tradeshow]]</Template>
  <TotalTime>17481</TotalTime>
  <Words>3018</Words>
  <Application>Microsoft Office PowerPoint</Application>
  <PresentationFormat>Diavoorstelling (4:3)</PresentationFormat>
  <Paragraphs>547</Paragraphs>
  <Slides>75</Slides>
  <Notes>72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75</vt:i4>
      </vt:variant>
    </vt:vector>
  </HeadingPairs>
  <TitlesOfParts>
    <vt:vector size="76" baseType="lpstr">
      <vt:lpstr>Office Theme</vt:lpstr>
      <vt:lpstr>Zuhaitz beteranoen balioestea eta kudeaketa</vt:lpstr>
      <vt:lpstr>VETree Proiektua</vt:lpstr>
      <vt:lpstr>Sarrera</vt:lpstr>
      <vt:lpstr>Sarrera</vt:lpstr>
      <vt:lpstr>Helburuak</vt:lpstr>
      <vt:lpstr>Zuhaitz zaharrek gure  iraganarekin lotzen gaituzte</vt:lpstr>
      <vt:lpstr>Zuhaitz beteranoa: definizioa</vt:lpstr>
      <vt:lpstr>1.ariketa: Egizu zerrenda  bat zuhaitz beteranoen ezaugarriekin</vt:lpstr>
      <vt:lpstr>Laguntzeko argazkiak</vt:lpstr>
      <vt:lpstr>Zergatik bizi dira  hainbeste zuhaitzak?</vt:lpstr>
      <vt:lpstr>Dominantzia apikalaren  galera</vt:lpstr>
      <vt:lpstr>Erregek burua galdu du</vt:lpstr>
      <vt:lpstr>PowerPoint-presentatie</vt:lpstr>
      <vt:lpstr>Zuhaitzak denboran zehar</vt:lpstr>
      <vt:lpstr>Hainbat espezieren  perimetroen diferentziak. (Oharrak)</vt:lpstr>
      <vt:lpstr>Zuhaitz beteranoak eta fauna eta flora</vt:lpstr>
      <vt:lpstr>Zuhaitz beteranoak ekosistema biziak dira</vt:lpstr>
      <vt:lpstr>Zuhaitzaren itxura/historia  garrantzitsua da</vt:lpstr>
      <vt:lpstr>Deskonposizioaren prozesua  eta onddoak</vt:lpstr>
      <vt:lpstr>Mantenugaien zikloa</vt:lpstr>
      <vt:lpstr>Deskonposaketa guztiak  ez dira berdinak</vt:lpstr>
      <vt:lpstr>Zergatik da garrantzitsua deskonposaketa? </vt:lpstr>
      <vt:lpstr>2. ariketa: Ezagutu habitatak</vt:lpstr>
      <vt:lpstr>PowerPoint-presentatie</vt:lpstr>
      <vt:lpstr>Ornogabeak</vt:lpstr>
      <vt:lpstr>Ornogabeak</vt:lpstr>
      <vt:lpstr>Espezie bakanak eta  mehatxatuak</vt:lpstr>
      <vt:lpstr>Kontserbazioa - arazoak</vt:lpstr>
      <vt:lpstr>Sortu habitat!</vt:lpstr>
      <vt:lpstr>Ametsezko egoera</vt:lpstr>
      <vt:lpstr>Zuhaitz beteranoen  balio kulturala eta ondarezkoa</vt:lpstr>
      <vt:lpstr>Zuhaitz lerroak</vt:lpstr>
      <vt:lpstr>Zuhaitz beteranoen  garrantzia kulturala</vt:lpstr>
      <vt:lpstr>Parkeak</vt:lpstr>
      <vt:lpstr>Zuhaitz beteranoen  garrantzia estetikoa</vt:lpstr>
      <vt:lpstr>Bestelako balioak</vt:lpstr>
      <vt:lpstr>Definizioen adibideak</vt:lpstr>
      <vt:lpstr>Ondorioa</vt:lpstr>
      <vt:lpstr>3. ariketa: Irteera</vt:lpstr>
      <vt:lpstr>Landa-fitxa</vt:lpstr>
      <vt:lpstr>Zuhaitz beteranoen  kudeaketa</vt:lpstr>
      <vt:lpstr>4. ariketa: Sustraiak</vt:lpstr>
      <vt:lpstr>Zuhaitzek tokia behar dute!</vt:lpstr>
      <vt:lpstr>PowerPoint-presentatie</vt:lpstr>
      <vt:lpstr>Nondik datoz  zuhaitz zaharrak?</vt:lpstr>
      <vt:lpstr>Adarjaleak ala  desastre naturalak?</vt:lpstr>
      <vt:lpstr>5. ariketa: Adarjaleak ala desastre naturalak?</vt:lpstr>
      <vt:lpstr>Estrategia naturalak</vt:lpstr>
      <vt:lpstr>Prozesu naturalak</vt:lpstr>
      <vt:lpstr>Zuhaitzen kudeaketa</vt:lpstr>
      <vt:lpstr>PowerPoint-presentatie</vt:lpstr>
      <vt:lpstr>Non daude gaur?</vt:lpstr>
      <vt:lpstr>Zein dira zuhaitz  beteranoen arazoak?</vt:lpstr>
      <vt:lpstr>PowerPoint-presentatie</vt:lpstr>
      <vt:lpstr>PowerPoint-presentatie</vt:lpstr>
      <vt:lpstr>Kokapenaren arazoak</vt:lpstr>
      <vt:lpstr>Zergatik dira desberdinak  zuhaitz beteranoak?</vt:lpstr>
      <vt:lpstr>Zergatik esku hartu?</vt:lpstr>
      <vt:lpstr>Kontutan hartzekoak: ingurua</vt:lpstr>
      <vt:lpstr>Kontutan hartzekoak:  kokapenarekin lotutako kontuak</vt:lpstr>
      <vt:lpstr>Kontutan hartzekoak:  zuhaitzarekin lotutako kontuak</vt:lpstr>
      <vt:lpstr>Kudeaketaren planteamendua</vt:lpstr>
      <vt:lpstr>Lehiakideak murrizten. Bideoa.</vt:lpstr>
      <vt:lpstr>Zuhaitz beteranoaren ondoko  lurraldea kudeatzen. Bideoa.</vt:lpstr>
      <vt:lpstr>6. ariketa:  Zein da zuhaitz  hauentzako kudeaketa egokia?</vt:lpstr>
      <vt:lpstr>Inausketa teknikak. Bideoa.</vt:lpstr>
      <vt:lpstr>Gogoratu: zuhaitzen belaunaldi  berriak funtsezkoak dira luzerako bideragarritasunerako</vt:lpstr>
      <vt:lpstr>PowerPoint-presentatie</vt:lpstr>
      <vt:lpstr>Gure zuhaitz  zaharrentzako babesa</vt:lpstr>
      <vt:lpstr>Legedia eta dirulaguntzak</vt:lpstr>
      <vt:lpstr>Zuhaitz beteranoak- ondorioak</vt:lpstr>
      <vt:lpstr>Informazio gehiago </vt:lpstr>
      <vt:lpstr>PowerPoint-presentatie</vt:lpstr>
      <vt:lpstr>Mesedez, bete itzazue ikastaroa ebaluatzeko inkestak!</vt:lpstr>
      <vt:lpstr>Informazio gehiago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 Course VETree</dc:title>
  <dc:creator>Vikki Forbes;Helen Read</dc:creator>
  <cp:lastModifiedBy>Joye, Tom</cp:lastModifiedBy>
  <cp:revision>698</cp:revision>
  <cp:lastPrinted>2014-02-06T16:08:53Z</cp:lastPrinted>
  <dcterms:created xsi:type="dcterms:W3CDTF">2003-10-23T15:07:34Z</dcterms:created>
  <dcterms:modified xsi:type="dcterms:W3CDTF">2015-01-21T12:04:37Z</dcterms:modified>
</cp:coreProperties>
</file>